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53"/>
  </p:notesMasterIdLst>
  <p:sldIdLst>
    <p:sldId id="256" r:id="rId2"/>
    <p:sldId id="269" r:id="rId3"/>
    <p:sldId id="338" r:id="rId4"/>
    <p:sldId id="257" r:id="rId5"/>
    <p:sldId id="363" r:id="rId6"/>
    <p:sldId id="310" r:id="rId7"/>
    <p:sldId id="311" r:id="rId8"/>
    <p:sldId id="314" r:id="rId9"/>
    <p:sldId id="328" r:id="rId10"/>
    <p:sldId id="258" r:id="rId11"/>
    <p:sldId id="342" r:id="rId12"/>
    <p:sldId id="360" r:id="rId13"/>
    <p:sldId id="259" r:id="rId14"/>
    <p:sldId id="334" r:id="rId15"/>
    <p:sldId id="361" r:id="rId16"/>
    <p:sldId id="324" r:id="rId17"/>
    <p:sldId id="339" r:id="rId18"/>
    <p:sldId id="345" r:id="rId19"/>
    <p:sldId id="262" r:id="rId20"/>
    <p:sldId id="280" r:id="rId21"/>
    <p:sldId id="322" r:id="rId22"/>
    <p:sldId id="327" r:id="rId23"/>
    <p:sldId id="330" r:id="rId24"/>
    <p:sldId id="303" r:id="rId25"/>
    <p:sldId id="265" r:id="rId26"/>
    <p:sldId id="260" r:id="rId27"/>
    <p:sldId id="362" r:id="rId28"/>
    <p:sldId id="261" r:id="rId29"/>
    <p:sldId id="336" r:id="rId30"/>
    <p:sldId id="301" r:id="rId31"/>
    <p:sldId id="347" r:id="rId32"/>
    <p:sldId id="325" r:id="rId33"/>
    <p:sldId id="266" r:id="rId34"/>
    <p:sldId id="343" r:id="rId35"/>
    <p:sldId id="317" r:id="rId36"/>
    <p:sldId id="353" r:id="rId37"/>
    <p:sldId id="354" r:id="rId38"/>
    <p:sldId id="337" r:id="rId39"/>
    <p:sldId id="350" r:id="rId40"/>
    <p:sldId id="351" r:id="rId41"/>
    <p:sldId id="352" r:id="rId42"/>
    <p:sldId id="331" r:id="rId43"/>
    <p:sldId id="344" r:id="rId44"/>
    <p:sldId id="341" r:id="rId45"/>
    <p:sldId id="335" r:id="rId46"/>
    <p:sldId id="359" r:id="rId47"/>
    <p:sldId id="332" r:id="rId48"/>
    <p:sldId id="358" r:id="rId49"/>
    <p:sldId id="333" r:id="rId50"/>
    <p:sldId id="299" r:id="rId51"/>
    <p:sldId id="34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67704" autoAdjust="0"/>
  </p:normalViewPr>
  <p:slideViewPr>
    <p:cSldViewPr>
      <p:cViewPr varScale="1">
        <p:scale>
          <a:sx n="36" d="100"/>
          <a:sy n="36" d="100"/>
        </p:scale>
        <p:origin x="1056" y="29"/>
      </p:cViewPr>
      <p:guideLst>
        <p:guide orient="horz" pos="2160"/>
        <p:guide pos="2880"/>
      </p:guideLst>
    </p:cSldViewPr>
  </p:slideViewPr>
  <p:outlineViewPr>
    <p:cViewPr>
      <p:scale>
        <a:sx n="33" d="100"/>
        <a:sy n="33" d="100"/>
      </p:scale>
      <p:origin x="0" y="-3552"/>
    </p:cViewPr>
  </p:outlineViewPr>
  <p:notesTextViewPr>
    <p:cViewPr>
      <p:scale>
        <a:sx n="1" d="1"/>
        <a:sy n="1" d="1"/>
      </p:scale>
      <p:origin x="0" y="0"/>
    </p:cViewPr>
  </p:notesTextViewPr>
  <p:sorterViewPr>
    <p:cViewPr>
      <p:scale>
        <a:sx n="100" d="100"/>
        <a:sy n="100" d="100"/>
      </p:scale>
      <p:origin x="0" y="-8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FAF09-1CED-4F12-9109-64F9601220C1}" type="datetimeFigureOut">
              <a:rPr lang="en-US" smtClean="0"/>
              <a:t>10/9/2018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079AC-CB3B-4B43-897B-EF643F2A2A1B}" type="slidenum">
              <a:rPr lang="en-US" smtClean="0"/>
              <a:t>‹#›</a:t>
            </a:fld>
            <a:endParaRPr lang="en-US"/>
          </a:p>
        </p:txBody>
      </p:sp>
    </p:spTree>
    <p:extLst>
      <p:ext uri="{BB962C8B-B14F-4D97-AF65-F5344CB8AC3E}">
        <p14:creationId xmlns:p14="http://schemas.microsoft.com/office/powerpoint/2010/main" val="29354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the session starts,</a:t>
            </a:r>
            <a:r>
              <a:rPr lang="en-US" baseline="0" dirty="0"/>
              <a:t> we need to recruit some people to volunteer to participate in our activities so I like to make it a point to thank them in advance in the beginning and also gets others ready to volunteer with them when we ask people to form teams.</a:t>
            </a:r>
            <a:endParaRPr lang="en-US" dirty="0"/>
          </a:p>
          <a:p>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2</a:t>
            </a:fld>
            <a:endParaRPr lang="en-US"/>
          </a:p>
        </p:txBody>
      </p:sp>
    </p:spTree>
    <p:extLst>
      <p:ext uri="{BB962C8B-B14F-4D97-AF65-F5344CB8AC3E}">
        <p14:creationId xmlns:p14="http://schemas.microsoft.com/office/powerpoint/2010/main" val="238411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Elements Are:</a:t>
            </a:r>
          </a:p>
          <a:p>
            <a:endParaRPr lang="en-US" dirty="0"/>
          </a:p>
          <a:p>
            <a:pPr marL="228600" indent="-228600">
              <a:buFont typeface="+mj-lt"/>
              <a:buAutoNum type="arabicPeriod"/>
            </a:pPr>
            <a:r>
              <a:rPr lang="en-US" dirty="0"/>
              <a:t>Every employer shall established, implement and maintain an IIPP under 3203</a:t>
            </a:r>
          </a:p>
          <a:p>
            <a:pPr marL="228600" indent="-228600">
              <a:buFont typeface="+mj-lt"/>
              <a:buAutoNum type="arabicPeriod"/>
            </a:pPr>
            <a:endParaRPr lang="en-US" dirty="0"/>
          </a:p>
          <a:p>
            <a:pPr marL="228600" indent="-228600">
              <a:buFont typeface="+mj-lt"/>
              <a:buAutoNum type="arabicPeriod"/>
            </a:pPr>
            <a:r>
              <a:rPr lang="en-US" dirty="0"/>
              <a:t>Every employer shall have a written code of safe practices</a:t>
            </a:r>
          </a:p>
          <a:p>
            <a:pPr marL="228600" indent="-228600">
              <a:buFont typeface="+mj-lt"/>
              <a:buAutoNum type="arabicPeriod"/>
            </a:pPr>
            <a:endParaRPr lang="en-US" dirty="0"/>
          </a:p>
          <a:p>
            <a:pPr marL="228600" indent="-228600">
              <a:buFont typeface="+mj-lt"/>
              <a:buAutoNum type="arabicPeriod"/>
            </a:pPr>
            <a:r>
              <a:rPr lang="en-US" dirty="0"/>
              <a:t>The code of safe practices shall be posted</a:t>
            </a:r>
          </a:p>
          <a:p>
            <a:pPr marL="228600" indent="-228600">
              <a:buFont typeface="+mj-lt"/>
              <a:buAutoNum type="arabicPeriod"/>
            </a:pPr>
            <a:endParaRPr lang="en-US" dirty="0"/>
          </a:p>
          <a:p>
            <a:pPr marL="228600" indent="-228600">
              <a:buFont typeface="+mj-lt"/>
              <a:buAutoNum type="arabicPeriod"/>
            </a:pPr>
            <a:r>
              <a:rPr lang="en-US" dirty="0"/>
              <a:t>Periodic supervisor meetings shall be held </a:t>
            </a:r>
          </a:p>
          <a:p>
            <a:pPr marL="228600" indent="-228600">
              <a:buFont typeface="+mj-lt"/>
              <a:buAutoNum type="arabicPeriod"/>
            </a:pPr>
            <a:endParaRPr lang="en-US" dirty="0"/>
          </a:p>
          <a:p>
            <a:pPr marL="228600" indent="-228600">
              <a:buFont typeface="+mj-lt"/>
              <a:buAutoNum type="arabicPeriod"/>
            </a:pPr>
            <a:r>
              <a:rPr lang="en-US" dirty="0"/>
              <a:t>Supervisor employees shall conduct tailgate (Toolbox0 meetings every 10 days</a:t>
            </a:r>
          </a:p>
        </p:txBody>
      </p:sp>
      <p:sp>
        <p:nvSpPr>
          <p:cNvPr id="4" name="Slide Number Placeholder 3"/>
          <p:cNvSpPr>
            <a:spLocks noGrp="1"/>
          </p:cNvSpPr>
          <p:nvPr>
            <p:ph type="sldNum" sz="quarter" idx="10"/>
          </p:nvPr>
        </p:nvSpPr>
        <p:spPr/>
        <p:txBody>
          <a:bodyPr/>
          <a:lstStyle/>
          <a:p>
            <a:fld id="{3A2079AC-CB3B-4B43-897B-EF643F2A2A1B}" type="slidenum">
              <a:rPr lang="en-US" smtClean="0"/>
              <a:t>17</a:t>
            </a:fld>
            <a:endParaRPr lang="en-US"/>
          </a:p>
        </p:txBody>
      </p:sp>
    </p:spTree>
    <p:extLst>
      <p:ext uri="{BB962C8B-B14F-4D97-AF65-F5344CB8AC3E}">
        <p14:creationId xmlns:p14="http://schemas.microsoft.com/office/powerpoint/2010/main" val="156346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a:t>
            </a:r>
            <a:r>
              <a:rPr lang="en-US" baseline="0" dirty="0"/>
              <a:t> Out Tag Out Layers is a type of activity that is good for any type of workplace procedure that involves steps and it is very inexpensive and simple to use. First, you need to identify the steps of a lock out/tag out procedure in your facility and write these steps out separately on post-it notes. For each tam in your training class, write out one set of post-its. (If you have a lot of teams and want this to go faster you can just make up a sheet of labels in Word with each step as a different label and make multiple copies).  </a:t>
            </a:r>
          </a:p>
          <a:p>
            <a:endParaRPr lang="en-US" baseline="0" dirty="0"/>
          </a:p>
          <a:p>
            <a:r>
              <a:rPr lang="en-US" baseline="0" dirty="0"/>
              <a:t>Tell each team that they are not to look at the steps until you say go. When you do, they should work as quickly as possible to stick the post-its on the wall (or desk) in the correct order before the other teams do.</a:t>
            </a:r>
          </a:p>
          <a:p>
            <a:endParaRPr lang="en-US" baseline="0" dirty="0"/>
          </a:p>
          <a:p>
            <a:r>
              <a:rPr lang="en-US" baseline="0" dirty="0"/>
              <a:t>When a team has said they are finished, review their answers with the rest of the class to ensure they are right (this also gives you another chance to review the information). </a:t>
            </a:r>
          </a:p>
        </p:txBody>
      </p:sp>
      <p:sp>
        <p:nvSpPr>
          <p:cNvPr id="4" name="Slide Number Placeholder 3"/>
          <p:cNvSpPr>
            <a:spLocks noGrp="1"/>
          </p:cNvSpPr>
          <p:nvPr>
            <p:ph type="sldNum" sz="quarter" idx="10"/>
          </p:nvPr>
        </p:nvSpPr>
        <p:spPr/>
        <p:txBody>
          <a:bodyPr/>
          <a:lstStyle/>
          <a:p>
            <a:fld id="{062507B3-B08C-C245-81BE-9FD36787035C}" type="slidenum">
              <a:rPr lang="en-US" smtClean="0"/>
              <a:t>20</a:t>
            </a:fld>
            <a:endParaRPr lang="en-US"/>
          </a:p>
        </p:txBody>
      </p:sp>
    </p:spTree>
    <p:extLst>
      <p:ext uri="{BB962C8B-B14F-4D97-AF65-F5344CB8AC3E}">
        <p14:creationId xmlns:p14="http://schemas.microsoft.com/office/powerpoint/2010/main" val="401638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Work </a:t>
            </a:r>
            <a:r>
              <a:rPr lang="en-US" baseline="0" dirty="0"/>
              <a:t> - or learning from our peers – is a key principle of accelerated learning. Trainees learn better when they learn from each other. The activities in this presentation all work best when the activity is done on teams. </a:t>
            </a:r>
          </a:p>
          <a:p>
            <a:endParaRPr lang="en-US" baseline="0" dirty="0"/>
          </a:p>
          <a:p>
            <a:r>
              <a:rPr lang="en-US" baseline="0" dirty="0"/>
              <a:t>What is the best team size? (take guesses from the audience)</a:t>
            </a:r>
          </a:p>
          <a:p>
            <a:r>
              <a:rPr lang="en-US" baseline="0" dirty="0"/>
              <a:t>Research says the best size is 4-7. If a team is too small, once person can easily dominate the group and if it is too large, it becomes too easy to hide and not participate. In some cases your class size might be too small to have several teams of 4-7 so just do the best you can and have at least two or three people work together.</a:t>
            </a:r>
          </a:p>
        </p:txBody>
      </p:sp>
      <p:sp>
        <p:nvSpPr>
          <p:cNvPr id="4" name="Slide Number Placeholder 3"/>
          <p:cNvSpPr>
            <a:spLocks noGrp="1"/>
          </p:cNvSpPr>
          <p:nvPr>
            <p:ph type="sldNum" sz="quarter" idx="10"/>
          </p:nvPr>
        </p:nvSpPr>
        <p:spPr/>
        <p:txBody>
          <a:bodyPr/>
          <a:lstStyle/>
          <a:p>
            <a:fld id="{062507B3-B08C-C245-81BE-9FD36787035C}" type="slidenum">
              <a:rPr lang="en-US" smtClean="0"/>
              <a:t>21</a:t>
            </a:fld>
            <a:endParaRPr lang="en-US"/>
          </a:p>
        </p:txBody>
      </p:sp>
    </p:spTree>
    <p:extLst>
      <p:ext uri="{BB962C8B-B14F-4D97-AF65-F5344CB8AC3E}">
        <p14:creationId xmlns:p14="http://schemas.microsoft.com/office/powerpoint/2010/main" val="85216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few minutes, ask the</a:t>
            </a:r>
            <a:r>
              <a:rPr lang="en-US" baseline="0" dirty="0"/>
              <a:t> class – What do you have?</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22</a:t>
            </a:fld>
            <a:endParaRPr lang="en-US"/>
          </a:p>
        </p:txBody>
      </p:sp>
    </p:spTree>
    <p:extLst>
      <p:ext uri="{BB962C8B-B14F-4D97-AF65-F5344CB8AC3E}">
        <p14:creationId xmlns:p14="http://schemas.microsoft.com/office/powerpoint/2010/main" val="405745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23</a:t>
            </a:fld>
            <a:endParaRPr lang="en-US"/>
          </a:p>
        </p:txBody>
      </p:sp>
    </p:spTree>
    <p:extLst>
      <p:ext uri="{BB962C8B-B14F-4D97-AF65-F5344CB8AC3E}">
        <p14:creationId xmlns:p14="http://schemas.microsoft.com/office/powerpoint/2010/main" val="203000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While each facility</a:t>
            </a:r>
            <a:r>
              <a:rPr lang="en-US" baseline="0" dirty="0"/>
              <a:t> may have a slightly different order, the steps are basically the same. To use this in your facility, you should list the correct order that those working on your plants are expected to use. If you can make it even more specific, such as including the actual location where the tags can be found and/or where to take the completed tags once the job is complete, that would be even more effective.</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24</a:t>
            </a:fld>
            <a:endParaRPr lang="en-US"/>
          </a:p>
        </p:txBody>
      </p:sp>
    </p:spTree>
    <p:extLst>
      <p:ext uri="{BB962C8B-B14F-4D97-AF65-F5344CB8AC3E}">
        <p14:creationId xmlns:p14="http://schemas.microsoft.com/office/powerpoint/2010/main" val="71532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about competition – some of these activities,</a:t>
            </a:r>
            <a:r>
              <a:rPr lang="en-US" baseline="0" dirty="0"/>
              <a:t> such as scaffolding sort, can involve a good dose of competition. Competition can be a great thing in safety training but beware if you have a trainee or two in our class that is too competitive where it becomes threatening to others. If so, you may have to dial back the level of competitiveness in your class.</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25</a:t>
            </a:fld>
            <a:endParaRPr lang="en-US"/>
          </a:p>
        </p:txBody>
      </p:sp>
    </p:spTree>
    <p:extLst>
      <p:ext uri="{BB962C8B-B14F-4D97-AF65-F5344CB8AC3E}">
        <p14:creationId xmlns:p14="http://schemas.microsoft.com/office/powerpoint/2010/main" val="92900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§342. Reporting Work-Connected Fatalities and Serious Injuries.</a:t>
            </a:r>
          </a:p>
          <a:p>
            <a:r>
              <a:rPr lang="en-US" sz="1200" b="0" i="0" u="none" strike="noStrike" kern="1200" dirty="0">
                <a:solidFill>
                  <a:schemeClr val="tx1"/>
                </a:solidFill>
                <a:effectLst/>
                <a:latin typeface="+mn-lt"/>
                <a:ea typeface="+mn-ea"/>
                <a:cs typeface="+mn-cs"/>
              </a:rPr>
              <a:t>(a) Every employer shall report immediately by telephone or telegraph to the nearest District Office of the Division of Occupational Safety and Health any serious injury or illness, or death, of an employee occurring in a place of employment or in connection with any employment.</a:t>
            </a:r>
          </a:p>
          <a:p>
            <a:r>
              <a:rPr lang="en-US" sz="1200" b="0" i="0" u="none" strike="noStrike" kern="1200" dirty="0">
                <a:solidFill>
                  <a:schemeClr val="tx1"/>
                </a:solidFill>
                <a:effectLst/>
                <a:latin typeface="+mn-lt"/>
                <a:ea typeface="+mn-ea"/>
                <a:cs typeface="+mn-cs"/>
              </a:rPr>
              <a:t>Immediately means as soon as practically possible but not longer than 8 hours after the employer knows or with diligent inquiry would have known of the death or serious injury or illness. If the employer can demonstrate that exigent circumstances exist, the time frame for the report may be made no longer than 24 hours after the incident.</a:t>
            </a:r>
          </a:p>
          <a:p>
            <a:r>
              <a:rPr lang="en-US" sz="1200" b="0" i="0" u="none" strike="noStrike" kern="1200" dirty="0">
                <a:solidFill>
                  <a:schemeClr val="tx1"/>
                </a:solidFill>
                <a:effectLst/>
                <a:latin typeface="+mn-lt"/>
                <a:ea typeface="+mn-ea"/>
                <a:cs typeface="+mn-cs"/>
              </a:rPr>
              <a:t>Serious injury or illness is defined in section 330(h), Title 8, California Administrative Code.</a:t>
            </a:r>
          </a:p>
          <a:p>
            <a:r>
              <a:rPr lang="en-US" sz="1200" b="0" i="0" u="none" strike="noStrike" kern="1200" dirty="0">
                <a:solidFill>
                  <a:schemeClr val="tx1"/>
                </a:solidFill>
                <a:effectLst/>
                <a:latin typeface="+mn-lt"/>
                <a:ea typeface="+mn-ea"/>
                <a:cs typeface="+mn-cs"/>
              </a:rPr>
              <a:t>(b) Whenever a state, county, or local fire or police agency is called to an accident involving an employee covered by this part in which a serious injury, or illness, or death occurs, the nearest office of the Division of Occupational Safety and Health shall be notified by telephone immediately by the responding agency.</a:t>
            </a:r>
          </a:p>
          <a:p>
            <a:r>
              <a:rPr lang="en-US" sz="1200" b="0" i="0" u="none" strike="noStrike" kern="1200" dirty="0">
                <a:solidFill>
                  <a:schemeClr val="tx1"/>
                </a:solidFill>
                <a:effectLst/>
                <a:latin typeface="+mn-lt"/>
                <a:ea typeface="+mn-ea"/>
                <a:cs typeface="+mn-cs"/>
              </a:rPr>
              <a:t>(c) When making such report, whether by telephone or telegraph, the reporting party shall include the following information, if available:</a:t>
            </a:r>
          </a:p>
          <a:p>
            <a:r>
              <a:rPr lang="en-US" sz="1200" b="0" i="0" u="none" strike="noStrike" kern="1200" dirty="0">
                <a:solidFill>
                  <a:schemeClr val="tx1"/>
                </a:solidFill>
                <a:effectLst/>
                <a:latin typeface="+mn-lt"/>
                <a:ea typeface="+mn-ea"/>
                <a:cs typeface="+mn-cs"/>
              </a:rPr>
              <a:t>(1) Time and date of accident.</a:t>
            </a:r>
          </a:p>
          <a:p>
            <a:r>
              <a:rPr lang="en-US" sz="1200" b="0" i="0" u="none" strike="noStrike" kern="1200" dirty="0">
                <a:solidFill>
                  <a:schemeClr val="tx1"/>
                </a:solidFill>
                <a:effectLst/>
                <a:latin typeface="+mn-lt"/>
                <a:ea typeface="+mn-ea"/>
                <a:cs typeface="+mn-cs"/>
              </a:rPr>
              <a:t>(2) Employer's name, address and telephone number.</a:t>
            </a:r>
          </a:p>
          <a:p>
            <a:r>
              <a:rPr lang="en-US" sz="1200" b="0" i="0" u="none" strike="noStrike" kern="1200" dirty="0">
                <a:solidFill>
                  <a:schemeClr val="tx1"/>
                </a:solidFill>
                <a:effectLst/>
                <a:latin typeface="+mn-lt"/>
                <a:ea typeface="+mn-ea"/>
                <a:cs typeface="+mn-cs"/>
              </a:rPr>
              <a:t>(3) Name and job title, or badge number of person reporting the accident.</a:t>
            </a:r>
          </a:p>
          <a:p>
            <a:r>
              <a:rPr lang="en-US" sz="1200" b="0" i="0" u="none" strike="noStrike" kern="1200" dirty="0">
                <a:solidFill>
                  <a:schemeClr val="tx1"/>
                </a:solidFill>
                <a:effectLst/>
                <a:latin typeface="+mn-lt"/>
                <a:ea typeface="+mn-ea"/>
                <a:cs typeface="+mn-cs"/>
              </a:rPr>
              <a:t>(4) Address of site of accident or event.</a:t>
            </a:r>
          </a:p>
          <a:p>
            <a:r>
              <a:rPr lang="en-US" sz="1200" b="0" i="0" u="none" strike="noStrike" kern="1200" dirty="0">
                <a:solidFill>
                  <a:schemeClr val="tx1"/>
                </a:solidFill>
                <a:effectLst/>
                <a:latin typeface="+mn-lt"/>
                <a:ea typeface="+mn-ea"/>
                <a:cs typeface="+mn-cs"/>
              </a:rPr>
              <a:t>(5) Name of person to contact at site of accident.</a:t>
            </a:r>
          </a:p>
          <a:p>
            <a:r>
              <a:rPr lang="en-US" sz="1200" b="0" i="0" u="none" strike="noStrike" kern="1200" dirty="0">
                <a:solidFill>
                  <a:schemeClr val="tx1"/>
                </a:solidFill>
                <a:effectLst/>
                <a:latin typeface="+mn-lt"/>
                <a:ea typeface="+mn-ea"/>
                <a:cs typeface="+mn-cs"/>
              </a:rPr>
              <a:t>(6) Name and address of injured employee(s).</a:t>
            </a:r>
          </a:p>
          <a:p>
            <a:r>
              <a:rPr lang="en-US" sz="1200" b="0" i="0" u="none" strike="noStrike" kern="1200" dirty="0">
                <a:solidFill>
                  <a:schemeClr val="tx1"/>
                </a:solidFill>
                <a:effectLst/>
                <a:latin typeface="+mn-lt"/>
                <a:ea typeface="+mn-ea"/>
                <a:cs typeface="+mn-cs"/>
              </a:rPr>
              <a:t>(7) Nature of injury.</a:t>
            </a:r>
          </a:p>
          <a:p>
            <a:r>
              <a:rPr lang="en-US" sz="1200" b="0" i="0" u="none" strike="noStrike" kern="1200" dirty="0">
                <a:solidFill>
                  <a:schemeClr val="tx1"/>
                </a:solidFill>
                <a:effectLst/>
                <a:latin typeface="+mn-lt"/>
                <a:ea typeface="+mn-ea"/>
                <a:cs typeface="+mn-cs"/>
              </a:rPr>
              <a:t>(8) Location where injured employee(s) was (were) moved to.</a:t>
            </a:r>
          </a:p>
          <a:p>
            <a:r>
              <a:rPr lang="en-US" sz="1200" b="0" i="0" u="none" strike="noStrike" kern="1200" dirty="0">
                <a:solidFill>
                  <a:schemeClr val="tx1"/>
                </a:solidFill>
                <a:effectLst/>
                <a:latin typeface="+mn-lt"/>
                <a:ea typeface="+mn-ea"/>
                <a:cs typeface="+mn-cs"/>
              </a:rPr>
              <a:t>(9) List and identity of other law enforcement agencies present at the site of accident.</a:t>
            </a:r>
          </a:p>
          <a:p>
            <a:r>
              <a:rPr lang="en-US" sz="1200" b="0" i="0" u="none" strike="noStrike" kern="1200" dirty="0">
                <a:solidFill>
                  <a:schemeClr val="tx1"/>
                </a:solidFill>
                <a:effectLst/>
                <a:latin typeface="+mn-lt"/>
                <a:ea typeface="+mn-ea"/>
                <a:cs typeface="+mn-cs"/>
              </a:rPr>
              <a:t>(10) Description of accident and whether the accident scene or instrumentality has been altered.</a:t>
            </a:r>
          </a:p>
          <a:p>
            <a:r>
              <a:rPr lang="en-US" sz="1200" b="0" i="0" u="none" strike="noStrike" kern="1200" dirty="0">
                <a:solidFill>
                  <a:schemeClr val="tx1"/>
                </a:solidFill>
                <a:effectLst/>
                <a:latin typeface="+mn-lt"/>
                <a:ea typeface="+mn-ea"/>
                <a:cs typeface="+mn-cs"/>
              </a:rPr>
              <a:t>(d) The reporting in (a) and (b) above, is in addition to any other reports required by law and may be made by any person authorized by the employers, state, county, or local agencies to make such reports.</a:t>
            </a:r>
          </a:p>
          <a:p>
            <a:endParaRPr lang="en-US" dirty="0"/>
          </a:p>
          <a:p>
            <a:endParaRPr lang="en-US" dirty="0"/>
          </a:p>
          <a:p>
            <a:r>
              <a:rPr lang="en-US" sz="1200" b="0" i="0" u="none" strike="noStrike" kern="1200" dirty="0">
                <a:solidFill>
                  <a:schemeClr val="tx1"/>
                </a:solidFill>
                <a:effectLst/>
                <a:latin typeface="+mn-lt"/>
                <a:ea typeface="+mn-ea"/>
                <a:cs typeface="+mn-cs"/>
              </a:rPr>
              <a:t>"Serious injury or illness" means any injury or illness occurring in a place of employment or in connection with any employment which requires inpatient hospitalization for a period in excess of 24 hours for other than medical observation or in which an employee suffers a loss of any member of the body or suffers any serious degree of permanent disfigurement, but does not include any injury or illness or death caused by the commission of a Penal Code violation, except the violation of Section 385 of the Penal Code, or an accident on a public street or highway. </a:t>
            </a:r>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26</a:t>
            </a:fld>
            <a:endParaRPr lang="en-US"/>
          </a:p>
        </p:txBody>
      </p:sp>
    </p:spTree>
    <p:extLst>
      <p:ext uri="{BB962C8B-B14F-4D97-AF65-F5344CB8AC3E}">
        <p14:creationId xmlns:p14="http://schemas.microsoft.com/office/powerpoint/2010/main" val="1200836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§342. Reporting Work-Connected Fatalities and Serious Injuries.</a:t>
            </a:r>
          </a:p>
          <a:p>
            <a:r>
              <a:rPr lang="en-US" sz="1200" b="0" i="0" u="none" strike="noStrike" kern="1200" dirty="0">
                <a:solidFill>
                  <a:schemeClr val="tx1"/>
                </a:solidFill>
                <a:effectLst/>
                <a:latin typeface="+mn-lt"/>
                <a:ea typeface="+mn-ea"/>
                <a:cs typeface="+mn-cs"/>
              </a:rPr>
              <a:t>(a) Every employer shall report immediately by telephone or telegraph to the nearest District Office of the Division of Occupational Safety and Health any serious injury or illness, or death, of an employee occurring in a place of employment or in connection with any employment.</a:t>
            </a:r>
          </a:p>
          <a:p>
            <a:r>
              <a:rPr lang="en-US" sz="1200" b="0" i="0" u="none" strike="noStrike" kern="1200" dirty="0">
                <a:solidFill>
                  <a:schemeClr val="tx1"/>
                </a:solidFill>
                <a:effectLst/>
                <a:latin typeface="+mn-lt"/>
                <a:ea typeface="+mn-ea"/>
                <a:cs typeface="+mn-cs"/>
              </a:rPr>
              <a:t>Immediately means as soon as practically possible but not longer than 8 hours after the employer knows or with diligent inquiry would have known of the death or serious injury or illness. If the employer can demonstrate that exigent circumstances exist, the time frame for the report may be made no longer than 24 hours after the incident.</a:t>
            </a:r>
          </a:p>
          <a:p>
            <a:r>
              <a:rPr lang="en-US" sz="1200" b="0" i="0" u="none" strike="noStrike" kern="1200" dirty="0">
                <a:solidFill>
                  <a:schemeClr val="tx1"/>
                </a:solidFill>
                <a:effectLst/>
                <a:latin typeface="+mn-lt"/>
                <a:ea typeface="+mn-ea"/>
                <a:cs typeface="+mn-cs"/>
              </a:rPr>
              <a:t>Serious injury or illness is defined in section 330(h), Title 8, California Administrative Code.</a:t>
            </a:r>
          </a:p>
          <a:p>
            <a:r>
              <a:rPr lang="en-US" sz="1200" b="0" i="0" u="none" strike="noStrike" kern="1200" dirty="0">
                <a:solidFill>
                  <a:schemeClr val="tx1"/>
                </a:solidFill>
                <a:effectLst/>
                <a:latin typeface="+mn-lt"/>
                <a:ea typeface="+mn-ea"/>
                <a:cs typeface="+mn-cs"/>
              </a:rPr>
              <a:t>(b) Whenever a state, county, or local fire or police agency is called to an accident involving an employee covered by this part in which a serious injury, or illness, or death occurs, the nearest office of the Division of Occupational Safety and Health shall be notified by telephone immediately by the responding agency.</a:t>
            </a:r>
          </a:p>
          <a:p>
            <a:r>
              <a:rPr lang="en-US" sz="1200" b="0" i="0" u="none" strike="noStrike" kern="1200" dirty="0">
                <a:solidFill>
                  <a:schemeClr val="tx1"/>
                </a:solidFill>
                <a:effectLst/>
                <a:latin typeface="+mn-lt"/>
                <a:ea typeface="+mn-ea"/>
                <a:cs typeface="+mn-cs"/>
              </a:rPr>
              <a:t>(c) When making such report, whether by telephone or telegraph, the reporting party shall include the following information, if available:</a:t>
            </a:r>
          </a:p>
          <a:p>
            <a:r>
              <a:rPr lang="en-US" sz="1200" b="0" i="0" u="none" strike="noStrike" kern="1200" dirty="0">
                <a:solidFill>
                  <a:schemeClr val="tx1"/>
                </a:solidFill>
                <a:effectLst/>
                <a:latin typeface="+mn-lt"/>
                <a:ea typeface="+mn-ea"/>
                <a:cs typeface="+mn-cs"/>
              </a:rPr>
              <a:t>(1) Time and date of accident.</a:t>
            </a:r>
          </a:p>
          <a:p>
            <a:r>
              <a:rPr lang="en-US" sz="1200" b="0" i="0" u="none" strike="noStrike" kern="1200" dirty="0">
                <a:solidFill>
                  <a:schemeClr val="tx1"/>
                </a:solidFill>
                <a:effectLst/>
                <a:latin typeface="+mn-lt"/>
                <a:ea typeface="+mn-ea"/>
                <a:cs typeface="+mn-cs"/>
              </a:rPr>
              <a:t>(2) Employer's name, address and telephone number.</a:t>
            </a:r>
          </a:p>
          <a:p>
            <a:r>
              <a:rPr lang="en-US" sz="1200" b="0" i="0" u="none" strike="noStrike" kern="1200" dirty="0">
                <a:solidFill>
                  <a:schemeClr val="tx1"/>
                </a:solidFill>
                <a:effectLst/>
                <a:latin typeface="+mn-lt"/>
                <a:ea typeface="+mn-ea"/>
                <a:cs typeface="+mn-cs"/>
              </a:rPr>
              <a:t>(3) Name and job title, or badge number of person reporting the accident.</a:t>
            </a:r>
          </a:p>
          <a:p>
            <a:r>
              <a:rPr lang="en-US" sz="1200" b="0" i="0" u="none" strike="noStrike" kern="1200" dirty="0">
                <a:solidFill>
                  <a:schemeClr val="tx1"/>
                </a:solidFill>
                <a:effectLst/>
                <a:latin typeface="+mn-lt"/>
                <a:ea typeface="+mn-ea"/>
                <a:cs typeface="+mn-cs"/>
              </a:rPr>
              <a:t>(4) Address of site of accident or event.</a:t>
            </a:r>
          </a:p>
          <a:p>
            <a:r>
              <a:rPr lang="en-US" sz="1200" b="0" i="0" u="none" strike="noStrike" kern="1200" dirty="0">
                <a:solidFill>
                  <a:schemeClr val="tx1"/>
                </a:solidFill>
                <a:effectLst/>
                <a:latin typeface="+mn-lt"/>
                <a:ea typeface="+mn-ea"/>
                <a:cs typeface="+mn-cs"/>
              </a:rPr>
              <a:t>(5) Name of person to contact at site of accident.</a:t>
            </a:r>
          </a:p>
          <a:p>
            <a:r>
              <a:rPr lang="en-US" sz="1200" b="0" i="0" u="none" strike="noStrike" kern="1200" dirty="0">
                <a:solidFill>
                  <a:schemeClr val="tx1"/>
                </a:solidFill>
                <a:effectLst/>
                <a:latin typeface="+mn-lt"/>
                <a:ea typeface="+mn-ea"/>
                <a:cs typeface="+mn-cs"/>
              </a:rPr>
              <a:t>(6) Name and address of injured employee(s).</a:t>
            </a:r>
          </a:p>
          <a:p>
            <a:r>
              <a:rPr lang="en-US" sz="1200" b="0" i="0" u="none" strike="noStrike" kern="1200" dirty="0">
                <a:solidFill>
                  <a:schemeClr val="tx1"/>
                </a:solidFill>
                <a:effectLst/>
                <a:latin typeface="+mn-lt"/>
                <a:ea typeface="+mn-ea"/>
                <a:cs typeface="+mn-cs"/>
              </a:rPr>
              <a:t>(7) Nature of injury.</a:t>
            </a:r>
          </a:p>
          <a:p>
            <a:r>
              <a:rPr lang="en-US" sz="1200" b="0" i="0" u="none" strike="noStrike" kern="1200" dirty="0">
                <a:solidFill>
                  <a:schemeClr val="tx1"/>
                </a:solidFill>
                <a:effectLst/>
                <a:latin typeface="+mn-lt"/>
                <a:ea typeface="+mn-ea"/>
                <a:cs typeface="+mn-cs"/>
              </a:rPr>
              <a:t>(8) Location where injured employee(s) was (were) moved to.</a:t>
            </a:r>
          </a:p>
          <a:p>
            <a:r>
              <a:rPr lang="en-US" sz="1200" b="0" i="0" u="none" strike="noStrike" kern="1200" dirty="0">
                <a:solidFill>
                  <a:schemeClr val="tx1"/>
                </a:solidFill>
                <a:effectLst/>
                <a:latin typeface="+mn-lt"/>
                <a:ea typeface="+mn-ea"/>
                <a:cs typeface="+mn-cs"/>
              </a:rPr>
              <a:t>(9) List and identity of other law enforcement agencies present at the site of accident.</a:t>
            </a:r>
          </a:p>
          <a:p>
            <a:r>
              <a:rPr lang="en-US" sz="1200" b="0" i="0" u="none" strike="noStrike" kern="1200" dirty="0">
                <a:solidFill>
                  <a:schemeClr val="tx1"/>
                </a:solidFill>
                <a:effectLst/>
                <a:latin typeface="+mn-lt"/>
                <a:ea typeface="+mn-ea"/>
                <a:cs typeface="+mn-cs"/>
              </a:rPr>
              <a:t>(10) Description of accident and whether the accident scene or instrumentality has been altered.</a:t>
            </a:r>
          </a:p>
          <a:p>
            <a:r>
              <a:rPr lang="en-US" sz="1200" b="0" i="0" u="none" strike="noStrike" kern="1200" dirty="0">
                <a:solidFill>
                  <a:schemeClr val="tx1"/>
                </a:solidFill>
                <a:effectLst/>
                <a:latin typeface="+mn-lt"/>
                <a:ea typeface="+mn-ea"/>
                <a:cs typeface="+mn-cs"/>
              </a:rPr>
              <a:t>(d) The reporting in (a) and (b) above, is in addition to any other reports required by law and may be made by any person authorized by the employers, state, county, or local agencies to make such reports.</a:t>
            </a:r>
          </a:p>
          <a:p>
            <a:endParaRPr lang="en-US" dirty="0"/>
          </a:p>
          <a:p>
            <a:endParaRPr lang="en-US" dirty="0"/>
          </a:p>
          <a:p>
            <a:r>
              <a:rPr lang="en-US" sz="1200" b="0" i="0" u="none" strike="noStrike" kern="1200" dirty="0">
                <a:solidFill>
                  <a:schemeClr val="tx1"/>
                </a:solidFill>
                <a:effectLst/>
                <a:latin typeface="+mn-lt"/>
                <a:ea typeface="+mn-ea"/>
                <a:cs typeface="+mn-cs"/>
              </a:rPr>
              <a:t>"Serious injury or illness" means any injury or illness occurring in a place of employment or in connection with any employment which requires inpatient hospitalization for a period in excess of 24 hours for other than medical observation or in which an employee suffers a loss of any member of the body or suffers any serious degree of permanent disfigurement, but does not include any injury or illness or death caused by the commission of a Penal Code violation, except the violation of Section 385 of the Penal Code, or an accident on a public street or highway. </a:t>
            </a:r>
            <a:endParaRPr lang="en-US" dirty="0"/>
          </a:p>
          <a:p>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27</a:t>
            </a:fld>
            <a:endParaRPr lang="en-US"/>
          </a:p>
        </p:txBody>
      </p:sp>
    </p:spTree>
    <p:extLst>
      <p:ext uri="{BB962C8B-B14F-4D97-AF65-F5344CB8AC3E}">
        <p14:creationId xmlns:p14="http://schemas.microsoft.com/office/powerpoint/2010/main" val="367756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of these</a:t>
            </a:r>
            <a:r>
              <a:rPr lang="en-US" baseline="0" dirty="0"/>
              <a:t> activities – you can do one or both depending on how much time you have – make a few copies of hazard data sheets and give one to each team. You can also bring in a sample of an actual product used in the facility and the teams can work off of the information found on the label or you can have them do the extra step of finding the related hazard data sheet.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Both of these</a:t>
            </a:r>
            <a:r>
              <a:rPr lang="en-US" baseline="0" dirty="0"/>
              <a:t> activities also use a body outline. You can just print off copies of the outline and give one to each team to work with or, preferred, print it off very large on 8 sheets of paper and hang it on the wall or lay it on the floor so the team can work together around it. If the teams can get up and move around while working on activities, it will help to keep their attention and keep them involved.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would like to use Pin the Pain as the class activity, tell each team that they need to use the safety data sheets (and whatever other information that is available to them) to identify the parts of the body that would be affected by excessive exposure to that particular chemical or product and then have them mark those spots on the body outline. (Example next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would like to use Place the PPE activity instead of or in addition to the Pin the Pain activity, give the group the same basic instructions and tell them to draw the appropriate PPE on the body outline that would be necessary to protect from overexposure to the specific chemical or product. (Example next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10"/>
          </p:nvPr>
        </p:nvSpPr>
        <p:spPr/>
        <p:txBody>
          <a:bodyPr/>
          <a:lstStyle/>
          <a:p>
            <a:fld id="{062507B3-B08C-C245-81BE-9FD36787035C}" type="slidenum">
              <a:rPr lang="en-US" smtClean="0"/>
              <a:t>31</a:t>
            </a:fld>
            <a:endParaRPr lang="en-US"/>
          </a:p>
        </p:txBody>
      </p:sp>
    </p:spTree>
    <p:extLst>
      <p:ext uri="{BB962C8B-B14F-4D97-AF65-F5344CB8AC3E}">
        <p14:creationId xmlns:p14="http://schemas.microsoft.com/office/powerpoint/2010/main" val="70841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OSHA published the ten more frequently cited standards in a list</a:t>
            </a:r>
            <a:r>
              <a:rPr lang="en-US" baseline="0" dirty="0"/>
              <a:t> called OSHA’s Top Ten. Ask the group </a:t>
            </a:r>
            <a:r>
              <a:rPr lang="en-US" baseline="0"/>
              <a:t>to shout </a:t>
            </a:r>
            <a:r>
              <a:rPr lang="en-US" baseline="0" dirty="0"/>
              <a:t>out their guesses for what these top ten are.</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3</a:t>
            </a:fld>
            <a:endParaRPr lang="en-US"/>
          </a:p>
        </p:txBody>
      </p:sp>
    </p:spTree>
    <p:extLst>
      <p:ext uri="{BB962C8B-B14F-4D97-AF65-F5344CB8AC3E}">
        <p14:creationId xmlns:p14="http://schemas.microsoft.com/office/powerpoint/2010/main" val="224757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a:t>
            </a:r>
            <a:r>
              <a:rPr lang="en-US" baseline="0" dirty="0"/>
              <a:t> completed Pin the Pain or Place the PPE activities look like.</a:t>
            </a:r>
          </a:p>
          <a:p>
            <a:endParaRPr lang="en-US" baseline="0" dirty="0"/>
          </a:p>
          <a:p>
            <a:r>
              <a:rPr lang="en-US" baseline="0" dirty="0"/>
              <a:t>We do not do this one in class but have the outlines available for demonstration.</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32</a:t>
            </a:fld>
            <a:endParaRPr lang="en-US"/>
          </a:p>
        </p:txBody>
      </p:sp>
    </p:spTree>
    <p:extLst>
      <p:ext uri="{BB962C8B-B14F-4D97-AF65-F5344CB8AC3E}">
        <p14:creationId xmlns:p14="http://schemas.microsoft.com/office/powerpoint/2010/main" val="209133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Respiratory</a:t>
            </a:r>
            <a:r>
              <a:rPr lang="en-US" baseline="0" dirty="0"/>
              <a:t> Protection BINGO – Have you all played traditional BINGO? In traditional BINGO, a random letter and number are called and you mark off that square on your BINGO sheet. Safety BINGO is just like regular BINGO except that random letter and numbers, there are words or phrases in the boxes. The words and phrases are not called out directly because this would provide limited educational value so instead, a clue describing the various words and phrases is announced and if a trainee has the answer to that clue on their </a:t>
            </a:r>
            <a:r>
              <a:rPr lang="en-US" baseline="0" dirty="0" err="1"/>
              <a:t>SafetyBINGO</a:t>
            </a:r>
            <a:r>
              <a:rPr lang="en-US" baseline="0" dirty="0"/>
              <a:t> card, they can cross it off.</a:t>
            </a:r>
          </a:p>
          <a:p>
            <a:endParaRPr lang="en-US" baseline="0" dirty="0"/>
          </a:p>
          <a:p>
            <a:r>
              <a:rPr lang="en-US" baseline="0" dirty="0"/>
              <a:t>Just like regular BINGO, the first person to get 5 across or 5 down or 5 on the diagonal should shout BINGO. </a:t>
            </a:r>
          </a:p>
          <a:p>
            <a:endParaRPr lang="en-US" baseline="0" dirty="0"/>
          </a:p>
          <a:p>
            <a:r>
              <a:rPr lang="en-US" baseline="0" dirty="0"/>
              <a:t>A good safety training game involves a combination of chance and skill. If the words in the boxes were simply called out, the game would be strictly chance. If the trainee was just told to answer the clue and provide the answer, that would be nothing more than a quiz (or skill). The key to effective safety training games is to have a combination of both.</a:t>
            </a:r>
          </a:p>
          <a:p>
            <a:endParaRPr lang="en-US" baseline="0" dirty="0"/>
          </a:p>
          <a:p>
            <a:r>
              <a:rPr lang="en-US" baseline="0" dirty="0"/>
              <a:t>Also provided is the list of clues that are read out randomly, The trainer can randomly read the clues or can cut them out separately and put into a bag and pull them out one by one and read them.</a:t>
            </a:r>
            <a:endParaRPr lang="en-US" dirty="0"/>
          </a:p>
          <a:p>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34</a:t>
            </a:fld>
            <a:endParaRPr lang="en-US"/>
          </a:p>
        </p:txBody>
      </p:sp>
    </p:spTree>
    <p:extLst>
      <p:ext uri="{BB962C8B-B14F-4D97-AF65-F5344CB8AC3E}">
        <p14:creationId xmlns:p14="http://schemas.microsoft.com/office/powerpoint/2010/main" val="225147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the</a:t>
            </a:r>
            <a:r>
              <a:rPr lang="en-US" baseline="0" dirty="0"/>
              <a:t> activity for forklift safety, we want to say a little about using activities that are appropriate for everyone.</a:t>
            </a:r>
          </a:p>
          <a:p>
            <a:r>
              <a:rPr lang="en-US" baseline="0" dirty="0"/>
              <a:t>…. Percent of workers in the US are illiterate and … read below a …. Level so it’s really important that any training activities you use allow all trainees to participate. You also want to be careful to never embarrass someone. So, how do you do this?</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35</a:t>
            </a:fld>
            <a:endParaRPr lang="en-US"/>
          </a:p>
        </p:txBody>
      </p:sp>
    </p:spTree>
    <p:extLst>
      <p:ext uri="{BB962C8B-B14F-4D97-AF65-F5344CB8AC3E}">
        <p14:creationId xmlns:p14="http://schemas.microsoft.com/office/powerpoint/2010/main" val="1461617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36</a:t>
            </a:fld>
            <a:endParaRPr lang="en-US"/>
          </a:p>
        </p:txBody>
      </p:sp>
    </p:spTree>
    <p:extLst>
      <p:ext uri="{BB962C8B-B14F-4D97-AF65-F5344CB8AC3E}">
        <p14:creationId xmlns:p14="http://schemas.microsoft.com/office/powerpoint/2010/main" val="4063153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Gill Sans Light" charset="0"/>
                <a:ea typeface="ＭＳ Ｐゴシック" charset="-128"/>
              </a:rPr>
              <a:t>Illiteracy</a:t>
            </a:r>
          </a:p>
          <a:p>
            <a:pPr eaLnBrk="1" hangingPunct="1"/>
            <a:r>
              <a:rPr lang="en-US" altLang="en-US" dirty="0">
                <a:latin typeface="Gill Sans Light" charset="0"/>
                <a:ea typeface="ＭＳ Ｐゴシック" charset="-128"/>
              </a:rPr>
              <a:t>32 million US adults can’t read                  (14%)</a:t>
            </a:r>
          </a:p>
          <a:p>
            <a:pPr eaLnBrk="1" hangingPunct="1"/>
            <a:r>
              <a:rPr lang="en-US" altLang="en-US" dirty="0">
                <a:latin typeface="Gill Sans Light" charset="0"/>
                <a:ea typeface="ＭＳ Ｐゴシック" charset="-128"/>
              </a:rPr>
              <a:t>21% of adults read below a                           5</a:t>
            </a:r>
            <a:r>
              <a:rPr lang="en-US" altLang="en-US" baseline="30000" dirty="0">
                <a:latin typeface="Gill Sans Light" charset="0"/>
                <a:ea typeface="ＭＳ Ｐゴシック" charset="-128"/>
              </a:rPr>
              <a:t>th</a:t>
            </a:r>
            <a:r>
              <a:rPr lang="en-US" altLang="en-US" dirty="0">
                <a:latin typeface="Gill Sans Light" charset="0"/>
                <a:ea typeface="ＭＳ Ｐゴシック" charset="-128"/>
              </a:rPr>
              <a:t> grade level</a:t>
            </a:r>
          </a:p>
          <a:p>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37</a:t>
            </a:fld>
            <a:endParaRPr lang="en-US"/>
          </a:p>
        </p:txBody>
      </p:sp>
    </p:spTree>
    <p:extLst>
      <p:ext uri="{BB962C8B-B14F-4D97-AF65-F5344CB8AC3E}">
        <p14:creationId xmlns:p14="http://schemas.microsoft.com/office/powerpoint/2010/main" val="887695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latin typeface="Avenir Roman" charset="0"/>
                <a:ea typeface="ＭＳ Ｐゴシック" charset="-128"/>
              </a:rPr>
              <a:t>Use image-based</a:t>
            </a:r>
            <a:r>
              <a:rPr lang="en-US" altLang="en-US" baseline="0" dirty="0">
                <a:solidFill>
                  <a:srgbClr val="000000"/>
                </a:solidFill>
                <a:latin typeface="Avenir Roman" charset="0"/>
                <a:ea typeface="ＭＳ Ｐゴシック" charset="-128"/>
              </a:rPr>
              <a:t> safety training activities whenever possible!</a:t>
            </a:r>
            <a:endParaRPr lang="en-US" altLang="en-US" dirty="0">
              <a:solidFill>
                <a:srgbClr val="000000"/>
              </a:solidFill>
              <a:latin typeface="Avenir Roman" charset="0"/>
              <a:ea typeface="ＭＳ Ｐゴシック" charset="-128"/>
            </a:endParaRPr>
          </a:p>
          <a:p>
            <a:pPr eaLnBrk="1" hangingPunct="1">
              <a:spcBef>
                <a:spcPct val="0"/>
              </a:spcBef>
            </a:pPr>
            <a:endParaRPr lang="en-US" altLang="en-US" dirty="0">
              <a:solidFill>
                <a:srgbClr val="000000"/>
              </a:solidFill>
              <a:latin typeface="Avenir Roman" charset="0"/>
              <a:ea typeface="ＭＳ Ｐゴシック" charset="-128"/>
            </a:endParaRPr>
          </a:p>
          <a:p>
            <a:pPr eaLnBrk="1" hangingPunct="1">
              <a:spcBef>
                <a:spcPct val="0"/>
              </a:spcBef>
            </a:pPr>
            <a:endParaRPr lang="en-US" altLang="en-US" dirty="0">
              <a:solidFill>
                <a:srgbClr val="000000"/>
              </a:solidFill>
              <a:latin typeface="Avenir Roman" charset="0"/>
              <a:ea typeface="ＭＳ Ｐゴシック" charset="-128"/>
            </a:endParaRPr>
          </a:p>
          <a:p>
            <a:pPr eaLnBrk="1" hangingPunct="1">
              <a:spcBef>
                <a:spcPct val="0"/>
              </a:spcBef>
            </a:pPr>
            <a:endParaRPr lang="en-US" altLang="en-US" dirty="0">
              <a:solidFill>
                <a:srgbClr val="000000"/>
              </a:solidFill>
              <a:latin typeface="Avenir Roman" charset="0"/>
              <a:ea typeface="ＭＳ Ｐゴシック" charset="-128"/>
            </a:endParaRPr>
          </a:p>
          <a:p>
            <a:pPr eaLnBrk="1" hangingPunct="1">
              <a:spcBef>
                <a:spcPct val="0"/>
              </a:spcBef>
            </a:pPr>
            <a:r>
              <a:rPr lang="en-US" altLang="en-US" dirty="0">
                <a:solidFill>
                  <a:srgbClr val="000000"/>
                </a:solidFill>
                <a:latin typeface="Avenir Roman" charset="0"/>
                <a:ea typeface="ＭＳ Ｐゴシック" charset="-128"/>
              </a:rPr>
              <a:t>Additional information:</a:t>
            </a:r>
          </a:p>
          <a:p>
            <a:pPr eaLnBrk="1" hangingPunct="1">
              <a:spcBef>
                <a:spcPct val="0"/>
              </a:spcBef>
            </a:pPr>
            <a:endParaRPr lang="en-US" altLang="en-US" dirty="0">
              <a:solidFill>
                <a:srgbClr val="000000"/>
              </a:solidFill>
              <a:latin typeface="Avenir Roman" charset="0"/>
              <a:ea typeface="ＭＳ Ｐゴシック" charset="-128"/>
            </a:endParaRPr>
          </a:p>
          <a:p>
            <a:pPr eaLnBrk="1" hangingPunct="1">
              <a:spcBef>
                <a:spcPct val="0"/>
              </a:spcBef>
            </a:pPr>
            <a:r>
              <a:rPr lang="en-US" altLang="en-US" dirty="0">
                <a:solidFill>
                  <a:srgbClr val="000000"/>
                </a:solidFill>
                <a:latin typeface="Avenir Roman" charset="0"/>
                <a:ea typeface="ＭＳ Ｐゴシック" charset="-128"/>
              </a:rPr>
              <a:t>There are inherent limitations of language as a description tool</a:t>
            </a:r>
          </a:p>
          <a:p>
            <a:pPr eaLnBrk="1" hangingPunct="1">
              <a:spcBef>
                <a:spcPct val="0"/>
              </a:spcBef>
            </a:pPr>
            <a:r>
              <a:rPr lang="en-US" altLang="en-US" dirty="0">
                <a:solidFill>
                  <a:srgbClr val="000000"/>
                </a:solidFill>
                <a:latin typeface="Avenir Roman" charset="0"/>
                <a:ea typeface="ＭＳ Ｐゴシック" charset="-128"/>
              </a:rPr>
              <a:t> - besides our inabilities to produce accurate descriptions, there is:</a:t>
            </a:r>
          </a:p>
          <a:p>
            <a:pPr eaLnBrk="1" hangingPunct="1">
              <a:spcBef>
                <a:spcPct val="0"/>
              </a:spcBef>
            </a:pPr>
            <a:r>
              <a:rPr lang="en-US" altLang="en-US" dirty="0">
                <a:solidFill>
                  <a:srgbClr val="000000"/>
                </a:solidFill>
                <a:latin typeface="Avenir Roman" charset="0"/>
                <a:ea typeface="ＭＳ Ｐゴシック" charset="-128"/>
              </a:rPr>
              <a:t> - use of specialized vocabulary</a:t>
            </a:r>
          </a:p>
          <a:p>
            <a:pPr eaLnBrk="1" hangingPunct="1">
              <a:spcBef>
                <a:spcPct val="0"/>
              </a:spcBef>
            </a:pPr>
            <a:r>
              <a:rPr lang="en-US" altLang="en-US" dirty="0">
                <a:solidFill>
                  <a:srgbClr val="000000"/>
                </a:solidFill>
                <a:latin typeface="Avenir Roman" charset="0"/>
                <a:ea typeface="ＭＳ Ｐゴシック" charset="-128"/>
              </a:rPr>
              <a:t> - language differences</a:t>
            </a:r>
          </a:p>
          <a:p>
            <a:pPr eaLnBrk="1" hangingPunct="1">
              <a:spcBef>
                <a:spcPct val="0"/>
              </a:spcBef>
            </a:pPr>
            <a:endParaRPr lang="en-US" altLang="en-US" dirty="0">
              <a:solidFill>
                <a:srgbClr val="000000"/>
              </a:solidFill>
              <a:latin typeface="Avenir Roman" charset="0"/>
              <a:ea typeface="ＭＳ Ｐゴシック" charset="-128"/>
            </a:endParaRPr>
          </a:p>
          <a:p>
            <a:pPr eaLnBrk="1" hangingPunct="1">
              <a:spcBef>
                <a:spcPct val="0"/>
              </a:spcBef>
            </a:pPr>
            <a:r>
              <a:rPr lang="en-US" altLang="en-US" dirty="0">
                <a:solidFill>
                  <a:srgbClr val="000000"/>
                </a:solidFill>
                <a:latin typeface="Avenir Roman" charset="0"/>
                <a:ea typeface="ＭＳ Ｐゴシック" charset="-128"/>
              </a:rPr>
              <a:t>We are highly sophisticated seeing machines – first and foremost process the world visually unlike other species who use their hearing, sense of smell, etc.</a:t>
            </a:r>
          </a:p>
          <a:p>
            <a:pPr eaLnBrk="1" hangingPunct="1">
              <a:spcBef>
                <a:spcPct val="0"/>
              </a:spcBef>
            </a:pPr>
            <a:endParaRPr lang="en-US" altLang="en-US" dirty="0">
              <a:solidFill>
                <a:srgbClr val="000000"/>
              </a:solidFill>
              <a:latin typeface="Avenir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39</a:t>
            </a:fld>
            <a:endParaRPr lang="en-US"/>
          </a:p>
        </p:txBody>
      </p:sp>
    </p:spTree>
    <p:extLst>
      <p:ext uri="{BB962C8B-B14F-4D97-AF65-F5344CB8AC3E}">
        <p14:creationId xmlns:p14="http://schemas.microsoft.com/office/powerpoint/2010/main" val="3628904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this Safety Bingo Activity we just reviewed? This is a great activity if you are confident of the reading level of your trainees but if you are not, it could be very difficult for them to participate.</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40</a:t>
            </a:fld>
            <a:endParaRPr lang="en-US"/>
          </a:p>
        </p:txBody>
      </p:sp>
    </p:spTree>
    <p:extLst>
      <p:ext uri="{BB962C8B-B14F-4D97-AF65-F5344CB8AC3E}">
        <p14:creationId xmlns:p14="http://schemas.microsoft.com/office/powerpoint/2010/main" val="87027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Budget? No Problem! Most of the activities we are talking about only need paper, a printer, index cards or other common office supplies.</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41</a:t>
            </a:fld>
            <a:endParaRPr lang="en-US"/>
          </a:p>
        </p:txBody>
      </p:sp>
    </p:spTree>
    <p:extLst>
      <p:ext uri="{BB962C8B-B14F-4D97-AF65-F5344CB8AC3E}">
        <p14:creationId xmlns:p14="http://schemas.microsoft.com/office/powerpoint/2010/main" val="3590859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43</a:t>
            </a:fld>
            <a:endParaRPr lang="en-US"/>
          </a:p>
        </p:txBody>
      </p:sp>
    </p:spTree>
    <p:extLst>
      <p:ext uri="{BB962C8B-B14F-4D97-AF65-F5344CB8AC3E}">
        <p14:creationId xmlns:p14="http://schemas.microsoft.com/office/powerpoint/2010/main" val="35755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 Race – this is</a:t>
            </a:r>
            <a:r>
              <a:rPr lang="en-US" baseline="0" dirty="0"/>
              <a:t> a great team review. After putting the class into teams, ask each team to write the alphabet down the page in two columns like shown. (This can be done on regular size paper but it is easier and better for teams if a bigger sheet (like flip chart paper) is used. Tell the teams that this is a race to see which teams can fill in the space next to each letter first  - the word they write next to each letter must begin with that letter and must be related to the class content. Since many people get stuck on letters like Q and X tell the teams they cam be creative when working on those lines (for example, they could spell extra as x-</a:t>
            </a:r>
            <a:r>
              <a:rPr lang="en-US" baseline="0" dirty="0" err="1"/>
              <a:t>tra</a:t>
            </a:r>
            <a:r>
              <a:rPr lang="en-US" baseline="0" dirty="0"/>
              <a:t> in order to get an X word.  Stress that this is a race and the team that finishes fast will be declared the winner (if you can afford to give out </a:t>
            </a:r>
            <a:r>
              <a:rPr lang="en-US" baseline="0" dirty="0" err="1"/>
              <a:t>sall</a:t>
            </a:r>
            <a:r>
              <a:rPr lang="en-US" baseline="0" dirty="0"/>
              <a:t> prizes announce this as well). </a:t>
            </a:r>
          </a:p>
          <a:p>
            <a:endParaRPr lang="en-US" baseline="0" dirty="0"/>
          </a:p>
          <a:p>
            <a:r>
              <a:rPr lang="en-US" baseline="0" dirty="0"/>
              <a:t>After one team is declared the winner, go through each letter with the while class and ask what the teams filled in for each letter. This is a great way to review all of the class information and better yet, the trainees are doing the review.</a:t>
            </a:r>
            <a:endParaRPr lang="en-US" dirty="0"/>
          </a:p>
          <a:p>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45</a:t>
            </a:fld>
            <a:endParaRPr lang="en-US"/>
          </a:p>
        </p:txBody>
      </p:sp>
    </p:spTree>
    <p:extLst>
      <p:ext uri="{BB962C8B-B14F-4D97-AF65-F5344CB8AC3E}">
        <p14:creationId xmlns:p14="http://schemas.microsoft.com/office/powerpoint/2010/main" val="12996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 OSHA Reporter –May 11, 2018 Vol 45 No 18</a:t>
            </a:r>
          </a:p>
          <a:p>
            <a:endParaRPr lang="en-US" dirty="0"/>
          </a:p>
          <a:p>
            <a:r>
              <a:rPr lang="en-US" dirty="0"/>
              <a:t>00-12079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err="1"/>
              <a:t>Review</a:t>
            </a:r>
            <a:r>
              <a:rPr lang="es-MX" sz="1200" b="0" baseline="0" dirty="0"/>
              <a:t> </a:t>
            </a:r>
            <a:r>
              <a:rPr lang="es-MX" sz="1200" b="0" baseline="0" dirty="0" err="1"/>
              <a:t>this</a:t>
            </a:r>
            <a:r>
              <a:rPr lang="es-MX" sz="1200" b="0" baseline="0" dirty="0"/>
              <a:t> </a:t>
            </a:r>
            <a:r>
              <a:rPr lang="es-MX" sz="1200" b="0" baseline="0" dirty="0" err="1"/>
              <a:t>official</a:t>
            </a:r>
            <a:r>
              <a:rPr lang="es-MX" sz="1200" b="0" baseline="0" dirty="0"/>
              <a:t> </a:t>
            </a:r>
            <a:r>
              <a:rPr lang="es-MX" sz="1200" b="0" baseline="0" dirty="0" err="1"/>
              <a:t>list</a:t>
            </a:r>
            <a:r>
              <a:rPr lang="es-MX" sz="1200" b="0" baseline="0" dirty="0"/>
              <a:t> </a:t>
            </a:r>
            <a:r>
              <a:rPr lang="es-MX" sz="1200" b="0" baseline="0" dirty="0" err="1"/>
              <a:t>of</a:t>
            </a:r>
            <a:r>
              <a:rPr lang="es-MX" sz="1200" b="0" baseline="0" dirty="0"/>
              <a:t> </a:t>
            </a:r>
            <a:r>
              <a:rPr lang="es-MX" sz="1200" b="0" baseline="0" dirty="0" err="1"/>
              <a:t>OSHAs</a:t>
            </a:r>
            <a:r>
              <a:rPr lang="es-MX" sz="1200" b="0" baseline="0" dirty="0"/>
              <a:t> top ten and </a:t>
            </a:r>
            <a:r>
              <a:rPr lang="es-MX" sz="1200" b="0" baseline="0" dirty="0" err="1"/>
              <a:t>see</a:t>
            </a:r>
            <a:r>
              <a:rPr lang="es-MX" sz="1200" b="0" baseline="0" dirty="0"/>
              <a:t> </a:t>
            </a:r>
            <a:r>
              <a:rPr lang="es-MX" sz="1200" b="0" baseline="0" dirty="0" err="1"/>
              <a:t>how</a:t>
            </a:r>
            <a:r>
              <a:rPr lang="es-MX" sz="1200" b="0" baseline="0" dirty="0"/>
              <a:t> </a:t>
            </a:r>
            <a:r>
              <a:rPr lang="es-MX" sz="1200" b="0" baseline="0" dirty="0" err="1"/>
              <a:t>many</a:t>
            </a:r>
            <a:r>
              <a:rPr lang="es-MX" sz="1200" b="0" baseline="0" dirty="0"/>
              <a:t> </a:t>
            </a:r>
            <a:r>
              <a:rPr lang="es-MX" sz="1200" b="0" baseline="0" dirty="0" err="1"/>
              <a:t>the</a:t>
            </a:r>
            <a:r>
              <a:rPr lang="es-MX" sz="1200" b="0" baseline="0" dirty="0"/>
              <a:t> </a:t>
            </a:r>
            <a:r>
              <a:rPr lang="es-MX" sz="1200" b="0" baseline="0" dirty="0" err="1"/>
              <a:t>audience</a:t>
            </a:r>
            <a:r>
              <a:rPr lang="es-MX" sz="1200" b="0" baseline="0" dirty="0"/>
              <a:t> </a:t>
            </a:r>
            <a:r>
              <a:rPr lang="es-MX" sz="1200" b="0" baseline="0" dirty="0" err="1"/>
              <a:t>was</a:t>
            </a:r>
            <a:r>
              <a:rPr lang="es-MX" sz="1200" b="0" baseline="0" dirty="0"/>
              <a:t> </a:t>
            </a:r>
            <a:r>
              <a:rPr lang="es-MX" sz="1200" b="0" baseline="0" dirty="0" err="1"/>
              <a:t>able</a:t>
            </a:r>
            <a:r>
              <a:rPr lang="es-MX" sz="1200" b="0" baseline="0" dirty="0"/>
              <a:t> </a:t>
            </a:r>
            <a:r>
              <a:rPr lang="es-MX" sz="1200" b="0" baseline="0" dirty="0" err="1"/>
              <a:t>to</a:t>
            </a:r>
            <a:r>
              <a:rPr lang="es-MX" sz="1200" b="0" baseline="0" dirty="0"/>
              <a:t> </a:t>
            </a:r>
            <a:r>
              <a:rPr lang="es-MX" sz="1200" b="0" baseline="0" dirty="0" err="1"/>
              <a:t>correctly</a:t>
            </a:r>
            <a:r>
              <a:rPr lang="es-MX" sz="1200" b="0" baseline="0" dirty="0"/>
              <a:t> </a:t>
            </a:r>
            <a:r>
              <a:rPr lang="es-MX" sz="1200" b="0" baseline="0" dirty="0" err="1"/>
              <a:t>guess</a:t>
            </a:r>
            <a:r>
              <a:rPr lang="es-MX" sz="1200" b="0" baseline="0" dirty="0"/>
              <a:t>. </a:t>
            </a:r>
            <a:endParaRPr lang="es-MX" sz="1200" b="0" dirty="0"/>
          </a:p>
          <a:p>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4</a:t>
            </a:fld>
            <a:endParaRPr lang="en-US"/>
          </a:p>
        </p:txBody>
      </p:sp>
    </p:spTree>
    <p:extLst>
      <p:ext uri="{BB962C8B-B14F-4D97-AF65-F5344CB8AC3E}">
        <p14:creationId xmlns:p14="http://schemas.microsoft.com/office/powerpoint/2010/main" val="325495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Sign indicating location</a:t>
            </a:r>
          </a:p>
          <a:p>
            <a:pPr marL="228600" indent="-228600">
              <a:buFont typeface="+mj-lt"/>
              <a:buAutoNum type="arabicPeriod"/>
            </a:pPr>
            <a:r>
              <a:rPr lang="en-US" dirty="0"/>
              <a:t>Main valve to be on at all times</a:t>
            </a:r>
          </a:p>
          <a:p>
            <a:pPr marL="228600" indent="-228600">
              <a:buFont typeface="+mj-lt"/>
              <a:buAutoNum type="arabicPeriod"/>
            </a:pPr>
            <a:r>
              <a:rPr lang="en-US" dirty="0"/>
              <a:t>Proximity 10 seconds from chemical/corrosive materials</a:t>
            </a:r>
          </a:p>
          <a:p>
            <a:pPr marL="228600" indent="-228600">
              <a:buFont typeface="+mj-lt"/>
              <a:buAutoNum type="arabicPeriod"/>
            </a:pPr>
            <a:r>
              <a:rPr lang="en-US" dirty="0"/>
              <a:t>Dust caps in place</a:t>
            </a:r>
          </a:p>
          <a:p>
            <a:pPr marL="228600" indent="-228600">
              <a:buFont typeface="+mj-lt"/>
              <a:buAutoNum type="arabicPeriod"/>
            </a:pPr>
            <a:r>
              <a:rPr lang="en-US" dirty="0"/>
              <a:t>Function test to check water pressure</a:t>
            </a:r>
          </a:p>
          <a:p>
            <a:pPr marL="228600" indent="-228600">
              <a:buFont typeface="+mj-lt"/>
              <a:buAutoNum type="arabicPeriod"/>
            </a:pPr>
            <a:r>
              <a:rPr lang="en-US" dirty="0"/>
              <a:t>Flush lines weekly</a:t>
            </a:r>
          </a:p>
          <a:p>
            <a:pPr marL="228600" indent="-228600">
              <a:buFont typeface="+mj-lt"/>
              <a:buAutoNum type="arabicPeriod"/>
            </a:pPr>
            <a:r>
              <a:rPr lang="en-US" dirty="0"/>
              <a:t>No obstructions</a:t>
            </a:r>
          </a:p>
          <a:p>
            <a:pPr marL="228600" indent="-228600">
              <a:buFont typeface="+mj-lt"/>
              <a:buAutoNum type="arabicPeriod"/>
            </a:pPr>
            <a:r>
              <a:rPr lang="en-US" dirty="0"/>
              <a:t>No trip hazards</a:t>
            </a:r>
          </a:p>
          <a:p>
            <a:pPr marL="228600" indent="-228600">
              <a:buFont typeface="+mj-lt"/>
              <a:buAutoNum type="arabicPeriod"/>
            </a:pPr>
            <a:r>
              <a:rPr lang="en-US" dirty="0"/>
              <a:t>Shower and eyewash in line with each other to use at same time</a:t>
            </a:r>
          </a:p>
          <a:p>
            <a:pPr marL="228600" indent="-228600">
              <a:buFont typeface="+mj-lt"/>
              <a:buAutoNum type="arabicPeriod"/>
            </a:pPr>
            <a:r>
              <a:rPr lang="en-US" dirty="0"/>
              <a:t>Single activation for each</a:t>
            </a:r>
          </a:p>
          <a:p>
            <a:pPr marL="228600" indent="-228600">
              <a:buFont typeface="+mj-lt"/>
              <a:buAutoNum type="arabicPeriod"/>
            </a:pPr>
            <a:r>
              <a:rPr lang="en-US" dirty="0"/>
              <a:t>Monthly inspection documented</a:t>
            </a:r>
          </a:p>
          <a:p>
            <a:endParaRPr lang="en-US" dirty="0"/>
          </a:p>
          <a:p>
            <a:endParaRPr lang="en-US" dirty="0"/>
          </a:p>
        </p:txBody>
      </p:sp>
      <p:sp>
        <p:nvSpPr>
          <p:cNvPr id="4" name="Slide Number Placeholder 3"/>
          <p:cNvSpPr>
            <a:spLocks noGrp="1"/>
          </p:cNvSpPr>
          <p:nvPr>
            <p:ph type="sldNum" sz="quarter" idx="10"/>
          </p:nvPr>
        </p:nvSpPr>
        <p:spPr/>
        <p:txBody>
          <a:bodyPr/>
          <a:lstStyle/>
          <a:p>
            <a:fld id="{3A2079AC-CB3B-4B43-897B-EF643F2A2A1B}" type="slidenum">
              <a:rPr lang="en-US" smtClean="0"/>
              <a:t>48</a:t>
            </a:fld>
            <a:endParaRPr lang="en-US"/>
          </a:p>
        </p:txBody>
      </p:sp>
    </p:spTree>
    <p:extLst>
      <p:ext uri="{BB962C8B-B14F-4D97-AF65-F5344CB8AC3E}">
        <p14:creationId xmlns:p14="http://schemas.microsoft.com/office/powerpoint/2010/main" val="3902700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keep your completed Safety </a:t>
            </a:r>
            <a:r>
              <a:rPr lang="en-US" baseline="0" dirty="0" err="1"/>
              <a:t>Loteria</a:t>
            </a:r>
            <a:r>
              <a:rPr lang="en-US" baseline="0" dirty="0"/>
              <a:t> sheet and look at it later, hopefully it will serve as a memory jogger and help you remember what we covered. For more information or activities, here is our contact information. If you would like the activities we did sent to you so you can use them back at work, just leave us your card.</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50</a:t>
            </a:fld>
            <a:endParaRPr lang="en-US"/>
          </a:p>
        </p:txBody>
      </p:sp>
    </p:spTree>
    <p:extLst>
      <p:ext uri="{BB962C8B-B14F-4D97-AF65-F5344CB8AC3E}">
        <p14:creationId xmlns:p14="http://schemas.microsoft.com/office/powerpoint/2010/main" val="374868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had</a:t>
            </a:r>
            <a:r>
              <a:rPr lang="en-US" baseline="0" dirty="0"/>
              <a:t> a training class that looked like this?</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6</a:t>
            </a:fld>
            <a:endParaRPr lang="en-US"/>
          </a:p>
        </p:txBody>
      </p:sp>
    </p:spTree>
    <p:extLst>
      <p:ext uri="{BB962C8B-B14F-4D97-AF65-F5344CB8AC3E}">
        <p14:creationId xmlns:p14="http://schemas.microsoft.com/office/powerpoint/2010/main" val="219680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 class where trainees were not paying attention?</a:t>
            </a:r>
          </a:p>
        </p:txBody>
      </p:sp>
      <p:sp>
        <p:nvSpPr>
          <p:cNvPr id="4" name="Slide Number Placeholder 3"/>
          <p:cNvSpPr>
            <a:spLocks noGrp="1"/>
          </p:cNvSpPr>
          <p:nvPr>
            <p:ph type="sldNum" sz="quarter" idx="10"/>
          </p:nvPr>
        </p:nvSpPr>
        <p:spPr/>
        <p:txBody>
          <a:bodyPr/>
          <a:lstStyle/>
          <a:p>
            <a:fld id="{062507B3-B08C-C245-81BE-9FD36787035C}" type="slidenum">
              <a:rPr lang="en-US" smtClean="0"/>
              <a:t>7</a:t>
            </a:fld>
            <a:endParaRPr lang="en-US"/>
          </a:p>
        </p:txBody>
      </p:sp>
    </p:spTree>
    <p:extLst>
      <p:ext uri="{BB962C8B-B14F-4D97-AF65-F5344CB8AC3E}">
        <p14:creationId xmlns:p14="http://schemas.microsoft.com/office/powerpoint/2010/main" val="63709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keep your</a:t>
            </a:r>
            <a:r>
              <a:rPr lang="en-US" baseline="0" dirty="0"/>
              <a:t> training classes interesting is by making them interactive and buy following the principles of accelerated learning. </a:t>
            </a:r>
          </a:p>
          <a:p>
            <a:endParaRPr lang="en-US" baseline="0" dirty="0"/>
          </a:p>
          <a:p>
            <a:r>
              <a:rPr lang="en-US" baseline="0" dirty="0"/>
              <a:t>The key points of accelerated learning are:</a:t>
            </a:r>
          </a:p>
          <a:p>
            <a:r>
              <a:rPr lang="en-US" baseline="0" dirty="0"/>
              <a:t> - activity based</a:t>
            </a:r>
          </a:p>
          <a:p>
            <a:pPr marL="171450" indent="-171450">
              <a:buFontTx/>
              <a:buChar char="-"/>
            </a:pPr>
            <a:r>
              <a:rPr lang="en-US" baseline="0" dirty="0"/>
              <a:t>Learning from peers</a:t>
            </a:r>
          </a:p>
          <a:p>
            <a:pPr marL="171450" indent="-171450">
              <a:buFontTx/>
              <a:buChar char="-"/>
            </a:pPr>
            <a:r>
              <a:rPr lang="en-US" baseline="0" dirty="0"/>
              <a:t>Self-directed</a:t>
            </a:r>
          </a:p>
          <a:p>
            <a:pPr marL="171450" indent="-171450">
              <a:buFontTx/>
              <a:buChar char="-"/>
            </a:pPr>
            <a:r>
              <a:rPr lang="en-US" baseline="0" dirty="0"/>
              <a:t>Fun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8</a:t>
            </a:fld>
            <a:endParaRPr lang="en-US"/>
          </a:p>
        </p:txBody>
      </p:sp>
    </p:spTree>
    <p:extLst>
      <p:ext uri="{BB962C8B-B14F-4D97-AF65-F5344CB8AC3E}">
        <p14:creationId xmlns:p14="http://schemas.microsoft.com/office/powerpoint/2010/main" val="298229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one of the first training classes where I tried to incorporate activities based on accelerated learning methods, I was in a chemical manufacturing facilities in Kearny, NJ and if you are from NY or NJ you know this area can be a little rough. This is seriously what the attendees looked like. I was a little nervous about trying out some of the activities with this group but the class went great and they loved it. One guy said he really appreciated not having to sit in a boring class and be bored for two days straight.</a:t>
            </a:r>
            <a:endParaRPr lang="en-US" dirty="0"/>
          </a:p>
        </p:txBody>
      </p:sp>
      <p:sp>
        <p:nvSpPr>
          <p:cNvPr id="4" name="Slide Number Placeholder 3"/>
          <p:cNvSpPr>
            <a:spLocks noGrp="1"/>
          </p:cNvSpPr>
          <p:nvPr>
            <p:ph type="sldNum" sz="quarter" idx="10"/>
          </p:nvPr>
        </p:nvSpPr>
        <p:spPr/>
        <p:txBody>
          <a:bodyPr/>
          <a:lstStyle/>
          <a:p>
            <a:fld id="{062507B3-B08C-C245-81BE-9FD36787035C}" type="slidenum">
              <a:rPr lang="en-US" smtClean="0"/>
              <a:t>9</a:t>
            </a:fld>
            <a:endParaRPr lang="en-US"/>
          </a:p>
        </p:txBody>
      </p:sp>
    </p:spTree>
    <p:extLst>
      <p:ext uri="{BB962C8B-B14F-4D97-AF65-F5344CB8AC3E}">
        <p14:creationId xmlns:p14="http://schemas.microsoft.com/office/powerpoint/2010/main" val="262390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Elements of an IIPP</a:t>
            </a:r>
          </a:p>
          <a:p>
            <a:endParaRPr lang="en-US" dirty="0"/>
          </a:p>
          <a:p>
            <a:pPr marL="228600" indent="-228600">
              <a:buAutoNum type="arabicPeriod"/>
            </a:pPr>
            <a:r>
              <a:rPr lang="en-US" b="1" dirty="0"/>
              <a:t>Assignment of Authority and Responsibility</a:t>
            </a:r>
            <a:r>
              <a:rPr lang="en-US" dirty="0"/>
              <a:t>: Identify the person or persons with the authority and responsibility for implementing the program</a:t>
            </a:r>
          </a:p>
          <a:p>
            <a:pPr marL="228600" indent="-228600">
              <a:buAutoNum type="arabicPeriod"/>
            </a:pPr>
            <a:r>
              <a:rPr lang="en-US" b="1" dirty="0"/>
              <a:t>Compliance</a:t>
            </a:r>
            <a:r>
              <a:rPr lang="en-US" dirty="0"/>
              <a:t>: Include a system for Compliance</a:t>
            </a:r>
          </a:p>
          <a:p>
            <a:pPr marL="228600" indent="-228600">
              <a:buAutoNum type="arabicPeriod"/>
            </a:pPr>
            <a:r>
              <a:rPr lang="en-US" b="1" dirty="0"/>
              <a:t>Communication</a:t>
            </a:r>
          </a:p>
          <a:p>
            <a:pPr marL="228600" indent="-228600">
              <a:buAutoNum type="arabicPeriod"/>
            </a:pPr>
            <a:r>
              <a:rPr lang="en-US" b="1" dirty="0"/>
              <a:t>Hazard Assessment</a:t>
            </a:r>
            <a:r>
              <a:rPr lang="en-US" dirty="0"/>
              <a:t>: Include procedures for Identifying Hazard</a:t>
            </a:r>
          </a:p>
          <a:p>
            <a:pPr marL="0" indent="0">
              <a:buNone/>
            </a:pPr>
            <a:r>
              <a:rPr lang="en-US" dirty="0"/>
              <a:t>      a When program established</a:t>
            </a:r>
          </a:p>
          <a:p>
            <a:pPr marL="0" indent="0">
              <a:buNone/>
            </a:pPr>
            <a:r>
              <a:rPr lang="en-US" dirty="0"/>
              <a:t>      b New substance, processes, procedures or equipment are introduce</a:t>
            </a:r>
          </a:p>
          <a:p>
            <a:pPr marL="0" indent="0">
              <a:buNone/>
            </a:pPr>
            <a:r>
              <a:rPr lang="en-US" dirty="0"/>
              <a:t>      c Aware of new or previously unrecognized hazards</a:t>
            </a:r>
          </a:p>
          <a:p>
            <a:pPr marL="228600" indent="-228600">
              <a:buAutoNum type="arabicPlain" startAt="5"/>
            </a:pPr>
            <a:r>
              <a:rPr lang="en-US" b="1" dirty="0"/>
              <a:t>Investigations</a:t>
            </a:r>
            <a:r>
              <a:rPr lang="en-US" dirty="0"/>
              <a:t> </a:t>
            </a:r>
          </a:p>
          <a:p>
            <a:pPr marL="228600" indent="-228600">
              <a:buAutoNum type="arabicPlain" startAt="5"/>
            </a:pPr>
            <a:r>
              <a:rPr lang="en-US" b="1" dirty="0"/>
              <a:t>Hazard Abatement</a:t>
            </a:r>
            <a:r>
              <a:rPr lang="en-US" dirty="0"/>
              <a:t>: Correction of unsafe or unhealthy conditions</a:t>
            </a:r>
          </a:p>
          <a:p>
            <a:pPr marL="228600" indent="-228600">
              <a:buAutoNum type="arabicPlain" startAt="5"/>
            </a:pPr>
            <a:r>
              <a:rPr lang="en-US" b="1" dirty="0"/>
              <a:t>Training and Instruction</a:t>
            </a:r>
          </a:p>
          <a:p>
            <a:pPr marL="228600" indent="-228600">
              <a:buAutoNum type="arabicPlain" startAt="5"/>
            </a:pPr>
            <a:r>
              <a:rPr lang="en-US" b="1" dirty="0"/>
              <a:t>Documentation</a:t>
            </a:r>
          </a:p>
        </p:txBody>
      </p:sp>
      <p:sp>
        <p:nvSpPr>
          <p:cNvPr id="4" name="Slide Number Placeholder 3"/>
          <p:cNvSpPr>
            <a:spLocks noGrp="1"/>
          </p:cNvSpPr>
          <p:nvPr>
            <p:ph type="sldNum" sz="quarter" idx="10"/>
          </p:nvPr>
        </p:nvSpPr>
        <p:spPr/>
        <p:txBody>
          <a:bodyPr/>
          <a:lstStyle/>
          <a:p>
            <a:fld id="{3A2079AC-CB3B-4B43-897B-EF643F2A2A1B}" type="slidenum">
              <a:rPr lang="en-US" smtClean="0"/>
              <a:t>10</a:t>
            </a:fld>
            <a:endParaRPr lang="en-US"/>
          </a:p>
        </p:txBody>
      </p:sp>
    </p:spTree>
    <p:extLst>
      <p:ext uri="{BB962C8B-B14F-4D97-AF65-F5344CB8AC3E}">
        <p14:creationId xmlns:p14="http://schemas.microsoft.com/office/powerpoint/2010/main" val="425186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a:t>
            </a:r>
            <a:r>
              <a:rPr lang="en-US" baseline="0" dirty="0"/>
              <a:t> principles of accelerated learning.</a:t>
            </a:r>
          </a:p>
          <a:p>
            <a:r>
              <a:rPr lang="en-US" baseline="0" dirty="0"/>
              <a:t> - activity based</a:t>
            </a:r>
          </a:p>
          <a:p>
            <a:r>
              <a:rPr lang="en-US" baseline="0" dirty="0"/>
              <a:t> - learning from peers (teammates)</a:t>
            </a:r>
          </a:p>
          <a:p>
            <a:r>
              <a:rPr lang="en-US" baseline="0" dirty="0"/>
              <a:t> - self-directed</a:t>
            </a:r>
          </a:p>
          <a:p>
            <a:pPr marL="171450" indent="-171450">
              <a:buFontTx/>
              <a:buChar char="-"/>
            </a:pPr>
            <a:r>
              <a:rPr lang="en-US" baseline="0" dirty="0"/>
              <a:t>Fun</a:t>
            </a:r>
          </a:p>
          <a:p>
            <a:pPr marL="171450" indent="-171450">
              <a:buFontTx/>
              <a:buChar char="-"/>
            </a:pPr>
            <a:endParaRPr lang="en-US" baseline="0" dirty="0"/>
          </a:p>
          <a:p>
            <a:pPr marL="171450" indent="-171450">
              <a:buFontTx/>
              <a:buChar char="-"/>
            </a:pPr>
            <a:r>
              <a:rPr lang="en-US" baseline="0" dirty="0"/>
              <a:t>Do you see how the fall protection pack follows all of these principles?</a:t>
            </a:r>
          </a:p>
        </p:txBody>
      </p:sp>
      <p:sp>
        <p:nvSpPr>
          <p:cNvPr id="4" name="Slide Number Placeholder 3"/>
          <p:cNvSpPr>
            <a:spLocks noGrp="1"/>
          </p:cNvSpPr>
          <p:nvPr>
            <p:ph type="sldNum" sz="quarter" idx="10"/>
          </p:nvPr>
        </p:nvSpPr>
        <p:spPr/>
        <p:txBody>
          <a:bodyPr/>
          <a:lstStyle/>
          <a:p>
            <a:fld id="{062507B3-B08C-C245-81BE-9FD36787035C}" type="slidenum">
              <a:rPr lang="en-US" smtClean="0"/>
              <a:t>16</a:t>
            </a:fld>
            <a:endParaRPr lang="en-US"/>
          </a:p>
        </p:txBody>
      </p:sp>
    </p:spTree>
    <p:extLst>
      <p:ext uri="{BB962C8B-B14F-4D97-AF65-F5344CB8AC3E}">
        <p14:creationId xmlns:p14="http://schemas.microsoft.com/office/powerpoint/2010/main" val="3208391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4"/>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4"/>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CF938B5-4AA6-4F42-AED0-D95F16B68BB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22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CBA7B2-C7D0-4728-881F-17946B63B275}"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938B5-4AA6-4F42-AED0-D95F16B68BBC}" type="slidenum">
              <a:rPr lang="en-US" smtClean="0"/>
              <a:t>‹#›</a:t>
            </a:fld>
            <a:endParaRPr lang="en-US"/>
          </a:p>
        </p:txBody>
      </p:sp>
    </p:spTree>
    <p:extLst>
      <p:ext uri="{BB962C8B-B14F-4D97-AF65-F5344CB8AC3E}">
        <p14:creationId xmlns:p14="http://schemas.microsoft.com/office/powerpoint/2010/main" val="241046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05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53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spTree>
    <p:extLst>
      <p:ext uri="{BB962C8B-B14F-4D97-AF65-F5344CB8AC3E}">
        <p14:creationId xmlns:p14="http://schemas.microsoft.com/office/powerpoint/2010/main" val="1151543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73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91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77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68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spTree>
    <p:extLst>
      <p:ext uri="{BB962C8B-B14F-4D97-AF65-F5344CB8AC3E}">
        <p14:creationId xmlns:p14="http://schemas.microsoft.com/office/powerpoint/2010/main" val="273984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BA7B2-C7D0-4728-881F-17946B63B275}"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38B5-4AA6-4F42-AED0-D95F16B68BB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99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BA7B2-C7D0-4728-881F-17946B63B275}"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938B5-4AA6-4F42-AED0-D95F16B68BBC}" type="slidenum">
              <a:rPr lang="en-US" smtClean="0"/>
              <a:t>‹#›</a:t>
            </a:fld>
            <a:endParaRPr lang="en-US"/>
          </a:p>
        </p:txBody>
      </p:sp>
    </p:spTree>
    <p:extLst>
      <p:ext uri="{BB962C8B-B14F-4D97-AF65-F5344CB8AC3E}">
        <p14:creationId xmlns:p14="http://schemas.microsoft.com/office/powerpoint/2010/main" val="80391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CBA7B2-C7D0-4728-881F-17946B63B275}"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938B5-4AA6-4F42-AED0-D95F16B68BB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89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CBA7B2-C7D0-4728-881F-17946B63B275}"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938B5-4AA6-4F42-AED0-D95F16B68BB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45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BA7B2-C7D0-4728-881F-17946B63B275}"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938B5-4AA6-4F42-AED0-D95F16B68BBC}" type="slidenum">
              <a:rPr lang="en-US" smtClean="0"/>
              <a:t>‹#›</a:t>
            </a:fld>
            <a:endParaRPr lang="en-US"/>
          </a:p>
        </p:txBody>
      </p:sp>
    </p:spTree>
    <p:extLst>
      <p:ext uri="{BB962C8B-B14F-4D97-AF65-F5344CB8AC3E}">
        <p14:creationId xmlns:p14="http://schemas.microsoft.com/office/powerpoint/2010/main" val="195191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CBA7B2-C7D0-4728-881F-17946B63B275}"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938B5-4AA6-4F42-AED0-D95F16B68BB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21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CBA7B2-C7D0-4728-881F-17946B63B275}"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938B5-4AA6-4F42-AED0-D95F16B68BBC}" type="slidenum">
              <a:rPr lang="en-US" smtClean="0"/>
              <a:t>‹#›</a:t>
            </a:fld>
            <a:endParaRPr lang="en-US"/>
          </a:p>
        </p:txBody>
      </p:sp>
    </p:spTree>
    <p:extLst>
      <p:ext uri="{BB962C8B-B14F-4D97-AF65-F5344CB8AC3E}">
        <p14:creationId xmlns:p14="http://schemas.microsoft.com/office/powerpoint/2010/main" val="9596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CBA7B2-C7D0-4728-881F-17946B63B275}" type="datetimeFigureOut">
              <a:rPr lang="en-US" smtClean="0"/>
              <a:t>10/9/2018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F938B5-4AA6-4F42-AED0-D95F16B68BBC}" type="slidenum">
              <a:rPr lang="en-US" smtClean="0"/>
              <a:t>‹#›</a:t>
            </a:fld>
            <a:endParaRPr lang="en-US"/>
          </a:p>
        </p:txBody>
      </p:sp>
    </p:spTree>
    <p:extLst>
      <p:ext uri="{BB962C8B-B14F-4D97-AF65-F5344CB8AC3E}">
        <p14:creationId xmlns:p14="http://schemas.microsoft.com/office/powerpoint/2010/main" val="6968481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4.emf"/><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921E8A5-83F7-46CB-8DB3-D9C2E297C6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0" name="Rectangle 9">
              <a:extLst>
                <a:ext uri="{FF2B5EF4-FFF2-40B4-BE49-F238E27FC236}">
                  <a16:creationId xmlns:a16="http://schemas.microsoft.com/office/drawing/2014/main" id="{653CD2BE-2E9F-4EE2-893E-9F1149F53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44B8522-8FDC-440D-9A59-897764710A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6DC6149D-68E8-49AA-9566-77003225E6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6481105-F968-4ADB-BF2B-4CDCF6982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F89C4DC-A17E-43A6-811F-5B21A8CFA2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699B0077-A479-4082-A68D-356AF6655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p:cNvSpPr>
            <a:spLocks noGrp="1"/>
          </p:cNvSpPr>
          <p:nvPr>
            <p:ph type="ctrTitle"/>
          </p:nvPr>
        </p:nvSpPr>
        <p:spPr>
          <a:xfrm>
            <a:off x="826964" y="3760257"/>
            <a:ext cx="7492258" cy="1418630"/>
          </a:xfrm>
        </p:spPr>
        <p:txBody>
          <a:bodyPr>
            <a:normAutofit/>
          </a:bodyPr>
          <a:lstStyle/>
          <a:p>
            <a:pPr>
              <a:lnSpc>
                <a:spcPct val="90000"/>
              </a:lnSpc>
            </a:pPr>
            <a:r>
              <a:rPr lang="en-US"/>
              <a:t>Training Activities for Cal/OSHA Top 10 Violations</a:t>
            </a:r>
          </a:p>
        </p:txBody>
      </p:sp>
      <p:sp>
        <p:nvSpPr>
          <p:cNvPr id="3" name="Subtitle 2"/>
          <p:cNvSpPr>
            <a:spLocks noGrp="1"/>
          </p:cNvSpPr>
          <p:nvPr>
            <p:ph type="subTitle" idx="1"/>
          </p:nvPr>
        </p:nvSpPr>
        <p:spPr>
          <a:xfrm>
            <a:off x="973836" y="5345996"/>
            <a:ext cx="7202795" cy="583380"/>
          </a:xfrm>
        </p:spPr>
        <p:txBody>
          <a:bodyPr>
            <a:normAutofit/>
          </a:bodyPr>
          <a:lstStyle/>
          <a:p>
            <a:r>
              <a:rPr lang="en-US" dirty="0"/>
              <a:t>Isabel Bravo, PHR, ASP</a:t>
            </a:r>
          </a:p>
        </p:txBody>
      </p:sp>
      <p:sp>
        <p:nvSpPr>
          <p:cNvPr id="17" name="Rectangle 16">
            <a:extLst>
              <a:ext uri="{FF2B5EF4-FFF2-40B4-BE49-F238E27FC236}">
                <a16:creationId xmlns:a16="http://schemas.microsoft.com/office/drawing/2014/main" id="{840CE853-0601-488F-9CF2-9D137F371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151" y="1092200"/>
            <a:ext cx="5430402"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4526CF-D262-4109-B715-023D9E87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2094181" y="1410208"/>
            <a:ext cx="4926051" cy="1777492"/>
          </a:xfrm>
          <a:prstGeom prst="rect">
            <a:avLst/>
          </a:prstGeom>
        </p:spPr>
      </p:pic>
      <p:cxnSp>
        <p:nvCxnSpPr>
          <p:cNvPr id="19" name="Straight Connector 18">
            <a:extLst>
              <a:ext uri="{FF2B5EF4-FFF2-40B4-BE49-F238E27FC236}">
                <a16:creationId xmlns:a16="http://schemas.microsoft.com/office/drawing/2014/main" id="{314D0232-BD41-4CA2-B21A-7C44D7011A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262441"/>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96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IIPP (3203)</a:t>
            </a:r>
          </a:p>
        </p:txBody>
      </p:sp>
      <p:pic>
        <p:nvPicPr>
          <p:cNvPr id="4" name="Content Placeholder 3">
            <a:extLst>
              <a:ext uri="{FF2B5EF4-FFF2-40B4-BE49-F238E27FC236}">
                <a16:creationId xmlns:a16="http://schemas.microsoft.com/office/drawing/2014/main" id="{B2246733-39D2-4EBB-8B73-61AA97788B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92313" y="2490788"/>
            <a:ext cx="5167312" cy="3444875"/>
          </a:xfrm>
          <a:prstGeom prst="rect">
            <a:avLst/>
          </a:prstGeom>
        </p:spPr>
      </p:pic>
    </p:spTree>
    <p:extLst>
      <p:ext uri="{BB962C8B-B14F-4D97-AF65-F5344CB8AC3E}">
        <p14:creationId xmlns:p14="http://schemas.microsoft.com/office/powerpoint/2010/main" val="307414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8DE6-4F70-4904-8058-ADCF53285F4D}"/>
              </a:ext>
            </a:extLst>
          </p:cNvPr>
          <p:cNvSpPr>
            <a:spLocks noGrp="1"/>
          </p:cNvSpPr>
          <p:nvPr>
            <p:ph type="title"/>
          </p:nvPr>
        </p:nvSpPr>
        <p:spPr/>
        <p:txBody>
          <a:bodyPr/>
          <a:lstStyle/>
          <a:p>
            <a:r>
              <a:rPr lang="en-US" dirty="0"/>
              <a:t>IIPP Elements Sheet</a:t>
            </a:r>
          </a:p>
        </p:txBody>
      </p:sp>
      <p:pic>
        <p:nvPicPr>
          <p:cNvPr id="4" name="Content Placeholder 3">
            <a:extLst>
              <a:ext uri="{FF2B5EF4-FFF2-40B4-BE49-F238E27FC236}">
                <a16:creationId xmlns:a16="http://schemas.microsoft.com/office/drawing/2014/main" id="{B85C8721-C4D7-47A4-A5A7-B59732C880D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78206" y="2490788"/>
            <a:ext cx="2595526" cy="3444875"/>
          </a:xfrm>
          <a:prstGeom prst="rect">
            <a:avLst/>
          </a:prstGeom>
        </p:spPr>
      </p:pic>
    </p:spTree>
    <p:extLst>
      <p:ext uri="{BB962C8B-B14F-4D97-AF65-F5344CB8AC3E}">
        <p14:creationId xmlns:p14="http://schemas.microsoft.com/office/powerpoint/2010/main" val="78158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D056-C84C-4B7C-A0A7-8E58ABAAF8DF}"/>
              </a:ext>
            </a:extLst>
          </p:cNvPr>
          <p:cNvSpPr>
            <a:spLocks noGrp="1"/>
          </p:cNvSpPr>
          <p:nvPr>
            <p:ph type="title"/>
          </p:nvPr>
        </p:nvSpPr>
        <p:spPr/>
        <p:txBody>
          <a:bodyPr/>
          <a:lstStyle/>
          <a:p>
            <a:r>
              <a:rPr lang="en-US" dirty="0"/>
              <a:t>Answers</a:t>
            </a:r>
          </a:p>
        </p:txBody>
      </p:sp>
      <p:pic>
        <p:nvPicPr>
          <p:cNvPr id="4" name="Content Placeholder 3">
            <a:extLst>
              <a:ext uri="{FF2B5EF4-FFF2-40B4-BE49-F238E27FC236}">
                <a16:creationId xmlns:a16="http://schemas.microsoft.com/office/drawing/2014/main" id="{60773FDD-D520-45AE-BC52-7FB54549C0D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76216" y="2490788"/>
            <a:ext cx="2599506" cy="3444875"/>
          </a:xfrm>
          <a:prstGeom prst="rect">
            <a:avLst/>
          </a:prstGeom>
        </p:spPr>
      </p:pic>
    </p:spTree>
    <p:extLst>
      <p:ext uri="{BB962C8B-B14F-4D97-AF65-F5344CB8AC3E}">
        <p14:creationId xmlns:p14="http://schemas.microsoft.com/office/powerpoint/2010/main" val="104248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Illness Prevention (3395)</a:t>
            </a:r>
          </a:p>
        </p:txBody>
      </p:sp>
      <p:pic>
        <p:nvPicPr>
          <p:cNvPr id="4" name="Picture 3">
            <a:extLst>
              <a:ext uri="{FF2B5EF4-FFF2-40B4-BE49-F238E27FC236}">
                <a16:creationId xmlns:a16="http://schemas.microsoft.com/office/drawing/2014/main" id="{8DD1B9FD-31A0-4F79-9CCA-B077EDF49F54}"/>
              </a:ext>
            </a:extLst>
          </p:cNvPr>
          <p:cNvPicPr>
            <a:picLocks noChangeAspect="1"/>
          </p:cNvPicPr>
          <p:nvPr/>
        </p:nvPicPr>
        <p:blipFill>
          <a:blip r:embed="rId2"/>
          <a:stretch>
            <a:fillRect/>
          </a:stretch>
        </p:blipFill>
        <p:spPr>
          <a:xfrm>
            <a:off x="1524000" y="2514600"/>
            <a:ext cx="5943600" cy="3328416"/>
          </a:xfrm>
          <a:prstGeom prst="rect">
            <a:avLst/>
          </a:prstGeom>
        </p:spPr>
      </p:pic>
    </p:spTree>
    <p:extLst>
      <p:ext uri="{BB962C8B-B14F-4D97-AF65-F5344CB8AC3E}">
        <p14:creationId xmlns:p14="http://schemas.microsoft.com/office/powerpoint/2010/main" val="73085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D283-9151-4862-89CA-0BB984A1A3F7}"/>
              </a:ext>
            </a:extLst>
          </p:cNvPr>
          <p:cNvSpPr>
            <a:spLocks noGrp="1"/>
          </p:cNvSpPr>
          <p:nvPr>
            <p:ph type="title"/>
          </p:nvPr>
        </p:nvSpPr>
        <p:spPr/>
        <p:txBody>
          <a:bodyPr/>
          <a:lstStyle/>
          <a:p>
            <a:r>
              <a:rPr lang="en-US" dirty="0"/>
              <a:t>Symptoms Game</a:t>
            </a:r>
          </a:p>
        </p:txBody>
      </p:sp>
      <p:pic>
        <p:nvPicPr>
          <p:cNvPr id="5" name="Content Placeholder 4">
            <a:extLst>
              <a:ext uri="{FF2B5EF4-FFF2-40B4-BE49-F238E27FC236}">
                <a16:creationId xmlns:a16="http://schemas.microsoft.com/office/drawing/2014/main" id="{8B3F7622-4448-42DA-B30F-D8D44777872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54098" y="2490788"/>
            <a:ext cx="2643741" cy="3444875"/>
          </a:xfrm>
          <a:prstGeom prst="rect">
            <a:avLst/>
          </a:prstGeom>
        </p:spPr>
      </p:pic>
    </p:spTree>
    <p:extLst>
      <p:ext uri="{BB962C8B-B14F-4D97-AF65-F5344CB8AC3E}">
        <p14:creationId xmlns:p14="http://schemas.microsoft.com/office/powerpoint/2010/main" val="204243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9ED9-7712-4775-A6FA-A05461A12264}"/>
              </a:ext>
            </a:extLst>
          </p:cNvPr>
          <p:cNvSpPr>
            <a:spLocks noGrp="1"/>
          </p:cNvSpPr>
          <p:nvPr>
            <p:ph type="title"/>
          </p:nvPr>
        </p:nvSpPr>
        <p:spPr/>
        <p:txBody>
          <a:bodyPr/>
          <a:lstStyle/>
          <a:p>
            <a:r>
              <a:rPr lang="en-US" dirty="0"/>
              <a:t>Answers</a:t>
            </a:r>
          </a:p>
        </p:txBody>
      </p:sp>
      <p:pic>
        <p:nvPicPr>
          <p:cNvPr id="4" name="Content Placeholder 3">
            <a:extLst>
              <a:ext uri="{FF2B5EF4-FFF2-40B4-BE49-F238E27FC236}">
                <a16:creationId xmlns:a16="http://schemas.microsoft.com/office/drawing/2014/main" id="{CA234978-E81A-4D14-A564-CFA33937AD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43697" y="2490788"/>
            <a:ext cx="2664544" cy="3444875"/>
          </a:xfrm>
          <a:prstGeom prst="rect">
            <a:avLst/>
          </a:prstGeom>
        </p:spPr>
      </p:pic>
    </p:spTree>
    <p:extLst>
      <p:ext uri="{BB962C8B-B14F-4D97-AF65-F5344CB8AC3E}">
        <p14:creationId xmlns:p14="http://schemas.microsoft.com/office/powerpoint/2010/main" val="213593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92.jpg" descr="laughing canstock.jpg"/>
          <p:cNvPicPr/>
          <p:nvPr/>
        </p:nvPicPr>
        <p:blipFill rotWithShape="1">
          <a:blip r:embed="rId3" cstate="email">
            <a:extLst>
              <a:ext uri="{28A0092B-C50C-407E-A947-70E740481C1C}">
                <a14:useLocalDpi xmlns:a14="http://schemas.microsoft.com/office/drawing/2010/main"/>
              </a:ext>
            </a:extLst>
          </a:blip>
          <a:srcRect/>
          <a:stretch/>
        </p:blipFill>
        <p:spPr>
          <a:xfrm>
            <a:off x="685800" y="1524000"/>
            <a:ext cx="4495800" cy="4248149"/>
          </a:xfrm>
          <a:prstGeom prst="rect">
            <a:avLst/>
          </a:prstGeom>
          <a:ln w="12700">
            <a:miter lim="400000"/>
          </a:ln>
        </p:spPr>
      </p:pic>
      <p:sp>
        <p:nvSpPr>
          <p:cNvPr id="4" name="Content Placeholder 3">
            <a:extLst>
              <a:ext uri="{FF2B5EF4-FFF2-40B4-BE49-F238E27FC236}">
                <a16:creationId xmlns:a16="http://schemas.microsoft.com/office/drawing/2014/main" id="{89560B03-F9D9-49F2-AEE0-5959E895AE48}"/>
              </a:ext>
            </a:extLst>
          </p:cNvPr>
          <p:cNvSpPr txBox="1">
            <a:spLocks/>
          </p:cNvSpPr>
          <p:nvPr/>
        </p:nvSpPr>
        <p:spPr>
          <a:xfrm>
            <a:off x="5410200" y="1752600"/>
            <a:ext cx="3048000" cy="327660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800" dirty="0"/>
              <a:t>Activity based</a:t>
            </a:r>
          </a:p>
          <a:p>
            <a:r>
              <a:rPr lang="en-US" sz="2800" dirty="0"/>
              <a:t>Learning from peers</a:t>
            </a:r>
          </a:p>
          <a:p>
            <a:r>
              <a:rPr lang="en-US" sz="2800" dirty="0"/>
              <a:t>Self-directed</a:t>
            </a:r>
          </a:p>
          <a:p>
            <a:r>
              <a:rPr lang="en-US" sz="2800" dirty="0"/>
              <a:t>Fun</a:t>
            </a:r>
          </a:p>
        </p:txBody>
      </p:sp>
    </p:spTree>
    <p:extLst>
      <p:ext uri="{BB962C8B-B14F-4D97-AF65-F5344CB8AC3E}">
        <p14:creationId xmlns:p14="http://schemas.microsoft.com/office/powerpoint/2010/main" val="65483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95F5-734C-4B29-85DD-BDE26FCF70FE}"/>
              </a:ext>
            </a:extLst>
          </p:cNvPr>
          <p:cNvSpPr>
            <a:spLocks noGrp="1"/>
          </p:cNvSpPr>
          <p:nvPr>
            <p:ph type="title"/>
          </p:nvPr>
        </p:nvSpPr>
        <p:spPr/>
        <p:txBody>
          <a:bodyPr>
            <a:noAutofit/>
          </a:bodyPr>
          <a:lstStyle/>
          <a:p>
            <a:r>
              <a:rPr lang="en-US" dirty="0"/>
              <a:t>Construction Injury and Illness Prevention Program (1509)</a:t>
            </a:r>
          </a:p>
        </p:txBody>
      </p:sp>
      <p:pic>
        <p:nvPicPr>
          <p:cNvPr id="4" name="Content Placeholder 3">
            <a:extLst>
              <a:ext uri="{FF2B5EF4-FFF2-40B4-BE49-F238E27FC236}">
                <a16:creationId xmlns:a16="http://schemas.microsoft.com/office/drawing/2014/main" id="{22D79F56-9E8B-417C-92C6-2381C3DBE3AE}"/>
              </a:ext>
            </a:extLst>
          </p:cNvPr>
          <p:cNvPicPr>
            <a:picLocks noGrp="1" noChangeAspect="1"/>
          </p:cNvPicPr>
          <p:nvPr>
            <p:ph idx="1"/>
          </p:nvPr>
        </p:nvPicPr>
        <p:blipFill>
          <a:blip r:embed="rId3"/>
          <a:stretch>
            <a:fillRect/>
          </a:stretch>
        </p:blipFill>
        <p:spPr>
          <a:xfrm>
            <a:off x="2133600" y="2587940"/>
            <a:ext cx="5105399" cy="3397411"/>
          </a:xfrm>
          <a:prstGeom prst="rect">
            <a:avLst/>
          </a:prstGeom>
        </p:spPr>
      </p:pic>
    </p:spTree>
    <p:extLst>
      <p:ext uri="{BB962C8B-B14F-4D97-AF65-F5344CB8AC3E}">
        <p14:creationId xmlns:p14="http://schemas.microsoft.com/office/powerpoint/2010/main" val="359649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1CA2-29C1-473F-8E08-0A42D7CF5543}"/>
              </a:ext>
            </a:extLst>
          </p:cNvPr>
          <p:cNvSpPr>
            <a:spLocks noGrp="1"/>
          </p:cNvSpPr>
          <p:nvPr>
            <p:ph type="title"/>
          </p:nvPr>
        </p:nvSpPr>
        <p:spPr/>
        <p:txBody>
          <a:bodyPr/>
          <a:lstStyle/>
          <a:p>
            <a:r>
              <a:rPr lang="en-US" dirty="0"/>
              <a:t>Construction IIPP Elements</a:t>
            </a:r>
          </a:p>
        </p:txBody>
      </p:sp>
      <p:sp>
        <p:nvSpPr>
          <p:cNvPr id="3" name="Content Placeholder 2">
            <a:extLst>
              <a:ext uri="{FF2B5EF4-FFF2-40B4-BE49-F238E27FC236}">
                <a16:creationId xmlns:a16="http://schemas.microsoft.com/office/drawing/2014/main" id="{83914A23-45E7-44F6-A340-BAB6330AF985}"/>
              </a:ext>
            </a:extLst>
          </p:cNvPr>
          <p:cNvSpPr>
            <a:spLocks noGrp="1"/>
          </p:cNvSpPr>
          <p:nvPr>
            <p:ph idx="1"/>
          </p:nvPr>
        </p:nvSpPr>
        <p:spPr/>
        <p:txBody>
          <a:bodyPr>
            <a:normAutofit fontScale="70000" lnSpcReduction="20000"/>
          </a:bodyPr>
          <a:lstStyle/>
          <a:p>
            <a:pPr marL="228600" indent="-228600">
              <a:buFont typeface="+mj-lt"/>
              <a:buAutoNum type="arabicPeriod"/>
            </a:pPr>
            <a:r>
              <a:rPr lang="en-US" dirty="0"/>
              <a:t>Every employer shall established, implement and maintain an IIPP under 3203</a:t>
            </a:r>
          </a:p>
          <a:p>
            <a:pPr marL="228600" indent="-228600">
              <a:buFont typeface="+mj-lt"/>
              <a:buAutoNum type="arabicPeriod"/>
            </a:pPr>
            <a:endParaRPr lang="en-US" dirty="0"/>
          </a:p>
          <a:p>
            <a:pPr marL="228600" indent="-228600">
              <a:buFont typeface="+mj-lt"/>
              <a:buAutoNum type="arabicPeriod"/>
            </a:pPr>
            <a:r>
              <a:rPr lang="en-US" dirty="0"/>
              <a:t>Every employer shall have a written code of safe practices</a:t>
            </a:r>
          </a:p>
          <a:p>
            <a:pPr marL="228600" indent="-228600">
              <a:buFont typeface="+mj-lt"/>
              <a:buAutoNum type="arabicPeriod"/>
            </a:pPr>
            <a:endParaRPr lang="en-US" dirty="0"/>
          </a:p>
          <a:p>
            <a:pPr marL="228600" indent="-228600">
              <a:buFont typeface="+mj-lt"/>
              <a:buAutoNum type="arabicPeriod"/>
            </a:pPr>
            <a:r>
              <a:rPr lang="en-US" dirty="0"/>
              <a:t>The code of safe practices shall be posted</a:t>
            </a:r>
          </a:p>
          <a:p>
            <a:pPr marL="228600" indent="-228600">
              <a:buFont typeface="+mj-lt"/>
              <a:buAutoNum type="arabicPeriod"/>
            </a:pPr>
            <a:endParaRPr lang="en-US" dirty="0"/>
          </a:p>
          <a:p>
            <a:pPr marL="228600" indent="-228600">
              <a:buFont typeface="+mj-lt"/>
              <a:buAutoNum type="arabicPeriod"/>
            </a:pPr>
            <a:r>
              <a:rPr lang="en-US" dirty="0"/>
              <a:t>Periodic supervisor meetings shall be held </a:t>
            </a:r>
          </a:p>
          <a:p>
            <a:pPr marL="228600" indent="-228600">
              <a:buFont typeface="+mj-lt"/>
              <a:buAutoNum type="arabicPeriod"/>
            </a:pPr>
            <a:endParaRPr lang="en-US" dirty="0"/>
          </a:p>
          <a:p>
            <a:pPr marL="228600" indent="-228600">
              <a:buFont typeface="+mj-lt"/>
              <a:buAutoNum type="arabicPeriod"/>
            </a:pPr>
            <a:r>
              <a:rPr lang="en-US" dirty="0"/>
              <a:t>Supervisor employees shall conduct tailgate (Toolbox0 meetings every 10 days</a:t>
            </a:r>
          </a:p>
        </p:txBody>
      </p:sp>
    </p:spTree>
    <p:extLst>
      <p:ext uri="{BB962C8B-B14F-4D97-AF65-F5344CB8AC3E}">
        <p14:creationId xmlns:p14="http://schemas.microsoft.com/office/powerpoint/2010/main" val="354183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Lockout/Tagout (3314)</a:t>
            </a:r>
          </a:p>
        </p:txBody>
      </p:sp>
      <p:pic>
        <p:nvPicPr>
          <p:cNvPr id="4" name="Picture 3">
            <a:extLst>
              <a:ext uri="{FF2B5EF4-FFF2-40B4-BE49-F238E27FC236}">
                <a16:creationId xmlns:a16="http://schemas.microsoft.com/office/drawing/2014/main" id="{6A50C759-9B4F-4ED1-B99E-EB0AE95B0485}"/>
              </a:ext>
            </a:extLst>
          </p:cNvPr>
          <p:cNvPicPr>
            <a:picLocks noChangeAspect="1"/>
          </p:cNvPicPr>
          <p:nvPr/>
        </p:nvPicPr>
        <p:blipFill>
          <a:blip r:embed="rId2"/>
          <a:stretch>
            <a:fillRect/>
          </a:stretch>
        </p:blipFill>
        <p:spPr>
          <a:xfrm>
            <a:off x="2072280" y="2507693"/>
            <a:ext cx="5166720" cy="3449331"/>
          </a:xfrm>
          <a:prstGeom prst="rect">
            <a:avLst/>
          </a:prstGeom>
        </p:spPr>
      </p:pic>
    </p:spTree>
    <p:extLst>
      <p:ext uri="{BB962C8B-B14F-4D97-AF65-F5344CB8AC3E}">
        <p14:creationId xmlns:p14="http://schemas.microsoft.com/office/powerpoint/2010/main" val="289024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solidFill>
                  <a:schemeClr val="tx1"/>
                </a:solidFill>
              </a:rPr>
              <a:t>Volunteers Needed</a:t>
            </a:r>
          </a:p>
        </p:txBody>
      </p:sp>
      <p:pic>
        <p:nvPicPr>
          <p:cNvPr id="2" name="Picture 1">
            <a:extLst>
              <a:ext uri="{FF2B5EF4-FFF2-40B4-BE49-F238E27FC236}">
                <a16:creationId xmlns:a16="http://schemas.microsoft.com/office/drawing/2014/main" id="{6399A9D6-8EAB-4226-B0A7-AE49C9E63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0425" y="2971800"/>
            <a:ext cx="5883150" cy="2664183"/>
          </a:xfrm>
          <a:prstGeom prst="rect">
            <a:avLst/>
          </a:prstGeom>
        </p:spPr>
      </p:pic>
    </p:spTree>
    <p:extLst>
      <p:ext uri="{BB962C8B-B14F-4D97-AF65-F5344CB8AC3E}">
        <p14:creationId xmlns:p14="http://schemas.microsoft.com/office/powerpoint/2010/main" val="158736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2630" y="3439022"/>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9"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7785" y="3508339"/>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6211" y="3539624"/>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8"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178" y="3486498"/>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878" y="1885737"/>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6"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156" y="1861999"/>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6186" y="1915125"/>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5"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0211" y="1773374"/>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3"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9010" y="3415652"/>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TextBox 6"/>
          <p:cNvSpPr txBox="1"/>
          <p:nvPr/>
        </p:nvSpPr>
        <p:spPr>
          <a:xfrm>
            <a:off x="344827" y="838200"/>
            <a:ext cx="8494373" cy="707886"/>
          </a:xfrm>
          <a:prstGeom prst="rect">
            <a:avLst/>
          </a:prstGeom>
          <a:noFill/>
        </p:spPr>
        <p:txBody>
          <a:bodyPr wrap="square" rtlCol="0">
            <a:spAutoFit/>
          </a:bodyPr>
          <a:lstStyle/>
          <a:p>
            <a:pPr algn="ctr"/>
            <a:r>
              <a:rPr lang="en-US" sz="4000" dirty="0"/>
              <a:t>LOTO Steps</a:t>
            </a:r>
            <a:endParaRPr lang="en-US" sz="4000" dirty="0">
              <a:latin typeface="Franklin Gothic Heavy" charset="0"/>
              <a:ea typeface="Franklin Gothic Heavy" charset="0"/>
              <a:cs typeface="Franklin Gothic Heavy" charset="0"/>
            </a:endParaRPr>
          </a:p>
        </p:txBody>
      </p:sp>
      <p:pic>
        <p:nvPicPr>
          <p:cNvPr id="38"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2093" y="1844829"/>
            <a:ext cx="1531882" cy="163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7" name="Rectangle 26"/>
          <p:cNvSpPr/>
          <p:nvPr/>
        </p:nvSpPr>
        <p:spPr>
          <a:xfrm rot="21230029">
            <a:off x="6884030" y="2303148"/>
            <a:ext cx="1088862" cy="715581"/>
          </a:xfrm>
          <a:prstGeom prst="rect">
            <a:avLst/>
          </a:prstGeom>
        </p:spPr>
        <p:txBody>
          <a:bodyPr wrap="square">
            <a:spAutoFit/>
          </a:bodyPr>
          <a:lstStyle/>
          <a:p>
            <a:pPr algn="ctr"/>
            <a:r>
              <a:rPr lang="en-US" sz="1350" b="1" dirty="0"/>
              <a:t>Notify Workers in Area</a:t>
            </a:r>
          </a:p>
        </p:txBody>
      </p:sp>
      <p:sp>
        <p:nvSpPr>
          <p:cNvPr id="28" name="Rectangle 27"/>
          <p:cNvSpPr/>
          <p:nvPr/>
        </p:nvSpPr>
        <p:spPr>
          <a:xfrm rot="21175172">
            <a:off x="2511482" y="2292532"/>
            <a:ext cx="903033" cy="715581"/>
          </a:xfrm>
          <a:prstGeom prst="rect">
            <a:avLst/>
          </a:prstGeom>
        </p:spPr>
        <p:txBody>
          <a:bodyPr wrap="square">
            <a:spAutoFit/>
          </a:bodyPr>
          <a:lstStyle/>
          <a:p>
            <a:pPr algn="ctr"/>
            <a:r>
              <a:rPr lang="en-US" sz="1350" b="1" dirty="0"/>
              <a:t>Clean Up Work Area</a:t>
            </a:r>
          </a:p>
        </p:txBody>
      </p:sp>
      <p:sp>
        <p:nvSpPr>
          <p:cNvPr id="29" name="Rectangle 28"/>
          <p:cNvSpPr/>
          <p:nvPr/>
        </p:nvSpPr>
        <p:spPr>
          <a:xfrm rot="21181999">
            <a:off x="6757998" y="3904532"/>
            <a:ext cx="1169839" cy="484748"/>
          </a:xfrm>
          <a:prstGeom prst="rect">
            <a:avLst/>
          </a:prstGeom>
        </p:spPr>
        <p:txBody>
          <a:bodyPr wrap="square">
            <a:spAutoFit/>
          </a:bodyPr>
          <a:lstStyle/>
          <a:p>
            <a:pPr algn="ctr"/>
            <a:r>
              <a:rPr lang="en-US" sz="1275" b="1" dirty="0"/>
              <a:t>Turn Power On</a:t>
            </a:r>
          </a:p>
        </p:txBody>
      </p:sp>
      <p:sp>
        <p:nvSpPr>
          <p:cNvPr id="30" name="Rectangle 29"/>
          <p:cNvSpPr/>
          <p:nvPr/>
        </p:nvSpPr>
        <p:spPr>
          <a:xfrm rot="21203281">
            <a:off x="2431844" y="3906071"/>
            <a:ext cx="971148" cy="715581"/>
          </a:xfrm>
          <a:prstGeom prst="rect">
            <a:avLst/>
          </a:prstGeom>
        </p:spPr>
        <p:txBody>
          <a:bodyPr wrap="square">
            <a:spAutoFit/>
          </a:bodyPr>
          <a:lstStyle/>
          <a:p>
            <a:pPr algn="ctr"/>
            <a:r>
              <a:rPr lang="en-US" sz="1350" b="1" dirty="0"/>
              <a:t>Remove the Lock and Tag</a:t>
            </a:r>
          </a:p>
        </p:txBody>
      </p:sp>
      <p:sp>
        <p:nvSpPr>
          <p:cNvPr id="31" name="Rectangle 30"/>
          <p:cNvSpPr/>
          <p:nvPr/>
        </p:nvSpPr>
        <p:spPr>
          <a:xfrm rot="21149246">
            <a:off x="825886" y="3981502"/>
            <a:ext cx="1252211" cy="888705"/>
          </a:xfrm>
          <a:prstGeom prst="rect">
            <a:avLst/>
          </a:prstGeom>
        </p:spPr>
        <p:txBody>
          <a:bodyPr wrap="square">
            <a:spAutoFit/>
          </a:bodyPr>
          <a:lstStyle/>
          <a:p>
            <a:pPr lvl="0" algn="ctr"/>
            <a:r>
              <a:rPr lang="en-US" sz="1275" b="1" dirty="0"/>
              <a:t>Notify Others That Work is Complete</a:t>
            </a:r>
          </a:p>
          <a:p>
            <a:pPr algn="ctr"/>
            <a:endParaRPr lang="en-US" sz="1350" dirty="0"/>
          </a:p>
        </p:txBody>
      </p:sp>
      <p:sp>
        <p:nvSpPr>
          <p:cNvPr id="32" name="Rectangle 31"/>
          <p:cNvSpPr/>
          <p:nvPr/>
        </p:nvSpPr>
        <p:spPr>
          <a:xfrm rot="21283719">
            <a:off x="5343663" y="2022910"/>
            <a:ext cx="1089750" cy="1131079"/>
          </a:xfrm>
          <a:prstGeom prst="rect">
            <a:avLst/>
          </a:prstGeom>
        </p:spPr>
        <p:txBody>
          <a:bodyPr wrap="square">
            <a:spAutoFit/>
          </a:bodyPr>
          <a:lstStyle/>
          <a:p>
            <a:pPr algn="ctr"/>
            <a:r>
              <a:rPr lang="en-US" sz="1350" b="1" dirty="0"/>
              <a:t>Inspect Machine and Identify Sources of Power</a:t>
            </a:r>
          </a:p>
        </p:txBody>
      </p:sp>
      <p:sp>
        <p:nvSpPr>
          <p:cNvPr id="33" name="Rectangle 32"/>
          <p:cNvSpPr/>
          <p:nvPr/>
        </p:nvSpPr>
        <p:spPr>
          <a:xfrm rot="21227733">
            <a:off x="3891273" y="3970279"/>
            <a:ext cx="1141481" cy="507831"/>
          </a:xfrm>
          <a:prstGeom prst="rect">
            <a:avLst/>
          </a:prstGeom>
        </p:spPr>
        <p:txBody>
          <a:bodyPr wrap="square">
            <a:spAutoFit/>
          </a:bodyPr>
          <a:lstStyle/>
          <a:p>
            <a:pPr algn="ctr"/>
            <a:r>
              <a:rPr lang="en-US" sz="1350" b="1" dirty="0"/>
              <a:t>Turn off Power</a:t>
            </a:r>
          </a:p>
        </p:txBody>
      </p:sp>
      <p:sp>
        <p:nvSpPr>
          <p:cNvPr id="35" name="Rectangle 34"/>
          <p:cNvSpPr/>
          <p:nvPr/>
        </p:nvSpPr>
        <p:spPr>
          <a:xfrm rot="21381246">
            <a:off x="699798" y="2447228"/>
            <a:ext cx="1245534" cy="507831"/>
          </a:xfrm>
          <a:prstGeom prst="rect">
            <a:avLst/>
          </a:prstGeom>
        </p:spPr>
        <p:txBody>
          <a:bodyPr wrap="square">
            <a:spAutoFit/>
          </a:bodyPr>
          <a:lstStyle/>
          <a:p>
            <a:pPr algn="ctr"/>
            <a:r>
              <a:rPr lang="en-US" sz="1350" b="1" dirty="0"/>
              <a:t>Turn Off Power</a:t>
            </a:r>
          </a:p>
        </p:txBody>
      </p:sp>
      <p:sp>
        <p:nvSpPr>
          <p:cNvPr id="37" name="Rectangle 36"/>
          <p:cNvSpPr/>
          <p:nvPr/>
        </p:nvSpPr>
        <p:spPr>
          <a:xfrm rot="21202999">
            <a:off x="5450421" y="3804510"/>
            <a:ext cx="797423" cy="715581"/>
          </a:xfrm>
          <a:prstGeom prst="rect">
            <a:avLst/>
          </a:prstGeom>
        </p:spPr>
        <p:txBody>
          <a:bodyPr wrap="square">
            <a:spAutoFit/>
          </a:bodyPr>
          <a:lstStyle/>
          <a:p>
            <a:pPr algn="ctr"/>
            <a:r>
              <a:rPr lang="en-US" sz="1350" b="1" dirty="0"/>
              <a:t>Apply Lock and Tag</a:t>
            </a:r>
          </a:p>
        </p:txBody>
      </p:sp>
      <p:sp>
        <p:nvSpPr>
          <p:cNvPr id="41" name="Rectangle 40"/>
          <p:cNvSpPr/>
          <p:nvPr/>
        </p:nvSpPr>
        <p:spPr>
          <a:xfrm rot="21263676">
            <a:off x="3782208" y="2510488"/>
            <a:ext cx="1202623" cy="507831"/>
          </a:xfrm>
          <a:prstGeom prst="rect">
            <a:avLst/>
          </a:prstGeom>
        </p:spPr>
        <p:txBody>
          <a:bodyPr wrap="square">
            <a:spAutoFit/>
          </a:bodyPr>
          <a:lstStyle/>
          <a:p>
            <a:pPr algn="ctr"/>
            <a:r>
              <a:rPr lang="en-US" sz="1350" b="1" dirty="0"/>
              <a:t>Verify that Power is Off</a:t>
            </a:r>
          </a:p>
        </p:txBody>
      </p:sp>
    </p:spTree>
    <p:extLst>
      <p:ext uri="{BB962C8B-B14F-4D97-AF65-F5344CB8AC3E}">
        <p14:creationId xmlns:p14="http://schemas.microsoft.com/office/powerpoint/2010/main" val="20908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7.jpg" descr="tugofwarcolor.jpg"/>
          <p:cNvPicPr/>
          <p:nvPr/>
        </p:nvPicPr>
        <p:blipFill>
          <a:blip r:embed="rId3" cstate="email">
            <a:extLst>
              <a:ext uri="{28A0092B-C50C-407E-A947-70E740481C1C}">
                <a14:useLocalDpi xmlns:a14="http://schemas.microsoft.com/office/drawing/2010/main"/>
              </a:ext>
            </a:extLst>
          </a:blip>
          <a:stretch>
            <a:fillRect/>
          </a:stretch>
        </p:blipFill>
        <p:spPr>
          <a:xfrm>
            <a:off x="1135512" y="799163"/>
            <a:ext cx="6831623" cy="5143500"/>
          </a:xfrm>
          <a:prstGeom prst="rect">
            <a:avLst/>
          </a:prstGeom>
          <a:ln w="12700">
            <a:miter lim="400000"/>
          </a:ln>
        </p:spPr>
      </p:pic>
      <p:sp>
        <p:nvSpPr>
          <p:cNvPr id="3" name="Title 2"/>
          <p:cNvSpPr>
            <a:spLocks noGrp="1"/>
          </p:cNvSpPr>
          <p:nvPr>
            <p:ph type="title"/>
          </p:nvPr>
        </p:nvSpPr>
        <p:spPr/>
        <p:txBody>
          <a:bodyPr>
            <a:normAutofit/>
          </a:bodyPr>
          <a:lstStyle/>
          <a:p>
            <a:pPr algn="ctr"/>
            <a:r>
              <a:rPr lang="en-US" dirty="0"/>
              <a:t>Team Work</a:t>
            </a:r>
            <a:endParaRPr lang="en-US" dirty="0">
              <a:solidFill>
                <a:schemeClr val="accent1"/>
              </a:solidFill>
            </a:endParaRPr>
          </a:p>
        </p:txBody>
      </p:sp>
    </p:spTree>
    <p:extLst>
      <p:ext uri="{BB962C8B-B14F-4D97-AF65-F5344CB8AC3E}">
        <p14:creationId xmlns:p14="http://schemas.microsoft.com/office/powerpoint/2010/main" val="63737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listen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99032" y="2433632"/>
            <a:ext cx="6213348" cy="2984843"/>
          </a:xfrm>
          <a:prstGeom prst="rect">
            <a:avLst/>
          </a:prstGeom>
        </p:spPr>
      </p:pic>
      <p:sp>
        <p:nvSpPr>
          <p:cNvPr id="6" name="Title 5"/>
          <p:cNvSpPr>
            <a:spLocks noGrp="1"/>
          </p:cNvSpPr>
          <p:nvPr>
            <p:ph type="title"/>
          </p:nvPr>
        </p:nvSpPr>
        <p:spPr/>
        <p:txBody>
          <a:bodyPr>
            <a:normAutofit/>
          </a:bodyPr>
          <a:lstStyle/>
          <a:p>
            <a:r>
              <a:rPr lang="en-US" dirty="0">
                <a:solidFill>
                  <a:schemeClr val="tx1"/>
                </a:solidFill>
                <a:latin typeface="Garamond" panose="02020404030301010803" pitchFamily="18" charset="0"/>
                <a:ea typeface="Franklin Gothic Heavy" charset="0"/>
                <a:cs typeface="Franklin Gothic Heavy" charset="0"/>
              </a:rPr>
              <a:t>What do you have?</a:t>
            </a:r>
            <a:endParaRPr lang="en-US" b="1" dirty="0">
              <a:solidFill>
                <a:schemeClr val="tx1"/>
              </a:solidFill>
              <a:latin typeface="Garamond" panose="02020404030301010803" pitchFamily="18" charset="0"/>
              <a:ea typeface="Franklin Gothic Heavy" charset="0"/>
              <a:cs typeface="Franklin Gothic Heavy" charset="0"/>
            </a:endParaRPr>
          </a:p>
        </p:txBody>
      </p:sp>
    </p:spTree>
    <p:extLst>
      <p:ext uri="{BB962C8B-B14F-4D97-AF65-F5344CB8AC3E}">
        <p14:creationId xmlns:p14="http://schemas.microsoft.com/office/powerpoint/2010/main" val="2106386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42.jpg" descr="overwhelmed post its.jpg"/>
          <p:cNvPicPr/>
          <p:nvPr/>
        </p:nvPicPr>
        <p:blipFill>
          <a:blip r:embed="rId3" cstate="email">
            <a:extLst>
              <a:ext uri="{28A0092B-C50C-407E-A947-70E740481C1C}">
                <a14:useLocalDpi xmlns:a14="http://schemas.microsoft.com/office/drawing/2010/main"/>
              </a:ext>
            </a:extLst>
          </a:blip>
          <a:stretch>
            <a:fillRect/>
          </a:stretch>
        </p:blipFill>
        <p:spPr>
          <a:xfrm>
            <a:off x="5127692" y="1371600"/>
            <a:ext cx="3228886" cy="4629150"/>
          </a:xfrm>
          <a:prstGeom prst="rect">
            <a:avLst/>
          </a:prstGeom>
          <a:ln w="12700">
            <a:miter lim="400000"/>
          </a:ln>
        </p:spPr>
      </p:pic>
      <p:sp>
        <p:nvSpPr>
          <p:cNvPr id="4" name="TextBox 3"/>
          <p:cNvSpPr txBox="1"/>
          <p:nvPr/>
        </p:nvSpPr>
        <p:spPr>
          <a:xfrm>
            <a:off x="787423" y="1513091"/>
            <a:ext cx="4340268" cy="523220"/>
          </a:xfrm>
          <a:prstGeom prst="rect">
            <a:avLst/>
          </a:prstGeom>
          <a:noFill/>
        </p:spPr>
        <p:txBody>
          <a:bodyPr wrap="square" rtlCol="0">
            <a:spAutoFit/>
          </a:bodyPr>
          <a:lstStyle/>
          <a:p>
            <a:r>
              <a:rPr lang="en-US" sz="2800" dirty="0"/>
              <a:t>The right order is…</a:t>
            </a:r>
          </a:p>
        </p:txBody>
      </p:sp>
    </p:spTree>
    <p:extLst>
      <p:ext uri="{BB962C8B-B14F-4D97-AF65-F5344CB8AC3E}">
        <p14:creationId xmlns:p14="http://schemas.microsoft.com/office/powerpoint/2010/main" val="117799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65FA80-F2EE-41C2-9ED9-355BF12E0403}"/>
              </a:ext>
            </a:extLst>
          </p:cNvPr>
          <p:cNvGrpSpPr/>
          <p:nvPr/>
        </p:nvGrpSpPr>
        <p:grpSpPr>
          <a:xfrm>
            <a:off x="931564" y="1871718"/>
            <a:ext cx="7374236" cy="3462282"/>
            <a:chOff x="280126" y="1519399"/>
            <a:chExt cx="7374236" cy="3462282"/>
          </a:xfrm>
        </p:grpSpPr>
        <p:pic>
          <p:nvPicPr>
            <p:cNvPr id="10" name="Picture 9"/>
            <p:cNvPicPr>
              <a:picLocks noChangeAspect="1"/>
            </p:cNvPicPr>
            <p:nvPr/>
          </p:nvPicPr>
          <p:blipFill>
            <a:blip r:embed="rId3"/>
            <a:stretch>
              <a:fillRect/>
            </a:stretch>
          </p:blipFill>
          <p:spPr>
            <a:xfrm>
              <a:off x="280126" y="1730941"/>
              <a:ext cx="1747955" cy="1528013"/>
            </a:xfrm>
            <a:prstGeom prst="rect">
              <a:avLst/>
            </a:prstGeom>
          </p:spPr>
        </p:pic>
        <p:pic>
          <p:nvPicPr>
            <p:cNvPr id="11" name="Picture 10"/>
            <p:cNvPicPr>
              <a:picLocks noChangeAspect="1"/>
            </p:cNvPicPr>
            <p:nvPr/>
          </p:nvPicPr>
          <p:blipFill>
            <a:blip r:embed="rId3"/>
            <a:stretch>
              <a:fillRect/>
            </a:stretch>
          </p:blipFill>
          <p:spPr>
            <a:xfrm>
              <a:off x="325093" y="3454207"/>
              <a:ext cx="1747338" cy="1527474"/>
            </a:xfrm>
            <a:prstGeom prst="rect">
              <a:avLst/>
            </a:prstGeom>
          </p:spPr>
        </p:pic>
        <p:pic>
          <p:nvPicPr>
            <p:cNvPr id="12" name="Picture 11"/>
            <p:cNvPicPr>
              <a:picLocks noChangeAspect="1"/>
            </p:cNvPicPr>
            <p:nvPr/>
          </p:nvPicPr>
          <p:blipFill>
            <a:blip r:embed="rId3"/>
            <a:stretch>
              <a:fillRect/>
            </a:stretch>
          </p:blipFill>
          <p:spPr>
            <a:xfrm>
              <a:off x="5868815" y="3390049"/>
              <a:ext cx="1785547" cy="1560875"/>
            </a:xfrm>
            <a:prstGeom prst="rect">
              <a:avLst/>
            </a:prstGeom>
          </p:spPr>
        </p:pic>
        <p:pic>
          <p:nvPicPr>
            <p:cNvPr id="13" name="Picture 12"/>
            <p:cNvPicPr>
              <a:picLocks noChangeAspect="1"/>
            </p:cNvPicPr>
            <p:nvPr/>
          </p:nvPicPr>
          <p:blipFill>
            <a:blip r:embed="rId3"/>
            <a:stretch>
              <a:fillRect/>
            </a:stretch>
          </p:blipFill>
          <p:spPr>
            <a:xfrm>
              <a:off x="3149683" y="3384411"/>
              <a:ext cx="1713713" cy="1498080"/>
            </a:xfrm>
            <a:prstGeom prst="rect">
              <a:avLst/>
            </a:prstGeom>
          </p:spPr>
        </p:pic>
        <p:pic>
          <p:nvPicPr>
            <p:cNvPr id="14" name="Picture 13"/>
            <p:cNvPicPr>
              <a:picLocks noChangeAspect="1"/>
            </p:cNvPicPr>
            <p:nvPr/>
          </p:nvPicPr>
          <p:blipFill>
            <a:blip r:embed="rId3"/>
            <a:stretch>
              <a:fillRect/>
            </a:stretch>
          </p:blipFill>
          <p:spPr>
            <a:xfrm>
              <a:off x="4510378" y="3384411"/>
              <a:ext cx="1719299" cy="1502963"/>
            </a:xfrm>
            <a:prstGeom prst="rect">
              <a:avLst/>
            </a:prstGeom>
          </p:spPr>
        </p:pic>
        <p:pic>
          <p:nvPicPr>
            <p:cNvPr id="15" name="Picture 14"/>
            <p:cNvPicPr>
              <a:picLocks noChangeAspect="1"/>
            </p:cNvPicPr>
            <p:nvPr/>
          </p:nvPicPr>
          <p:blipFill>
            <a:blip r:embed="rId3"/>
            <a:stretch>
              <a:fillRect/>
            </a:stretch>
          </p:blipFill>
          <p:spPr>
            <a:xfrm>
              <a:off x="5964694" y="1817480"/>
              <a:ext cx="1636291" cy="1430400"/>
            </a:xfrm>
            <a:prstGeom prst="rect">
              <a:avLst/>
            </a:prstGeom>
          </p:spPr>
        </p:pic>
        <p:pic>
          <p:nvPicPr>
            <p:cNvPr id="17" name="Picture 16"/>
            <p:cNvPicPr>
              <a:picLocks noChangeAspect="1"/>
            </p:cNvPicPr>
            <p:nvPr/>
          </p:nvPicPr>
          <p:blipFill>
            <a:blip r:embed="rId3"/>
            <a:stretch>
              <a:fillRect/>
            </a:stretch>
          </p:blipFill>
          <p:spPr>
            <a:xfrm>
              <a:off x="3034575" y="1765374"/>
              <a:ext cx="1695896" cy="1482506"/>
            </a:xfrm>
            <a:prstGeom prst="rect">
              <a:avLst/>
            </a:prstGeom>
          </p:spPr>
        </p:pic>
        <p:pic>
          <p:nvPicPr>
            <p:cNvPr id="18" name="Picture 17"/>
            <p:cNvPicPr>
              <a:picLocks noChangeAspect="1"/>
            </p:cNvPicPr>
            <p:nvPr/>
          </p:nvPicPr>
          <p:blipFill>
            <a:blip r:embed="rId3"/>
            <a:stretch>
              <a:fillRect/>
            </a:stretch>
          </p:blipFill>
          <p:spPr>
            <a:xfrm>
              <a:off x="1658974" y="1773656"/>
              <a:ext cx="1705943" cy="1491287"/>
            </a:xfrm>
            <a:prstGeom prst="rect">
              <a:avLst/>
            </a:prstGeom>
          </p:spPr>
        </p:pic>
        <p:pic>
          <p:nvPicPr>
            <p:cNvPr id="19" name="Picture 18"/>
            <p:cNvPicPr>
              <a:picLocks noChangeAspect="1"/>
            </p:cNvPicPr>
            <p:nvPr/>
          </p:nvPicPr>
          <p:blipFill>
            <a:blip r:embed="rId3"/>
            <a:stretch>
              <a:fillRect/>
            </a:stretch>
          </p:blipFill>
          <p:spPr>
            <a:xfrm>
              <a:off x="1770066" y="3384411"/>
              <a:ext cx="1689276" cy="1476718"/>
            </a:xfrm>
            <a:prstGeom prst="rect">
              <a:avLst/>
            </a:prstGeom>
          </p:spPr>
        </p:pic>
        <p:pic>
          <p:nvPicPr>
            <p:cNvPr id="20" name="Picture 19"/>
            <p:cNvPicPr>
              <a:picLocks noChangeAspect="1"/>
            </p:cNvPicPr>
            <p:nvPr/>
          </p:nvPicPr>
          <p:blipFill>
            <a:blip r:embed="rId3"/>
            <a:stretch>
              <a:fillRect/>
            </a:stretch>
          </p:blipFill>
          <p:spPr>
            <a:xfrm>
              <a:off x="4510378" y="1828451"/>
              <a:ext cx="1665068" cy="1455556"/>
            </a:xfrm>
            <a:prstGeom prst="rect">
              <a:avLst/>
            </a:prstGeom>
          </p:spPr>
        </p:pic>
        <p:sp>
          <p:nvSpPr>
            <p:cNvPr id="21" name="TextBox 20"/>
            <p:cNvSpPr txBox="1"/>
            <p:nvPr/>
          </p:nvSpPr>
          <p:spPr>
            <a:xfrm>
              <a:off x="1227193" y="1519399"/>
              <a:ext cx="292814" cy="300082"/>
            </a:xfrm>
            <a:prstGeom prst="rect">
              <a:avLst/>
            </a:prstGeom>
            <a:noFill/>
          </p:spPr>
          <p:txBody>
            <a:bodyPr wrap="square" rtlCol="0">
              <a:spAutoFit/>
            </a:bodyPr>
            <a:lstStyle/>
            <a:p>
              <a:pPr algn="ctr"/>
              <a:r>
                <a:rPr lang="en-US" sz="1350" dirty="0"/>
                <a:t>1</a:t>
              </a:r>
            </a:p>
          </p:txBody>
        </p:sp>
        <p:sp>
          <p:nvSpPr>
            <p:cNvPr id="22" name="TextBox 21"/>
            <p:cNvSpPr txBox="1"/>
            <p:nvPr/>
          </p:nvSpPr>
          <p:spPr>
            <a:xfrm>
              <a:off x="2594443" y="1540480"/>
              <a:ext cx="292814" cy="300082"/>
            </a:xfrm>
            <a:prstGeom prst="rect">
              <a:avLst/>
            </a:prstGeom>
            <a:noFill/>
          </p:spPr>
          <p:txBody>
            <a:bodyPr wrap="square" rtlCol="0">
              <a:spAutoFit/>
            </a:bodyPr>
            <a:lstStyle/>
            <a:p>
              <a:pPr algn="ctr"/>
              <a:r>
                <a:rPr lang="en-US" sz="1350" dirty="0"/>
                <a:t>2</a:t>
              </a:r>
            </a:p>
          </p:txBody>
        </p:sp>
        <p:sp>
          <p:nvSpPr>
            <p:cNvPr id="23" name="TextBox 22"/>
            <p:cNvSpPr txBox="1"/>
            <p:nvPr/>
          </p:nvSpPr>
          <p:spPr>
            <a:xfrm>
              <a:off x="3967894" y="1540480"/>
              <a:ext cx="292814" cy="300082"/>
            </a:xfrm>
            <a:prstGeom prst="rect">
              <a:avLst/>
            </a:prstGeom>
            <a:noFill/>
          </p:spPr>
          <p:txBody>
            <a:bodyPr wrap="square" rtlCol="0">
              <a:spAutoFit/>
            </a:bodyPr>
            <a:lstStyle/>
            <a:p>
              <a:pPr algn="ctr"/>
              <a:r>
                <a:rPr lang="en-US" sz="1350" dirty="0"/>
                <a:t>3</a:t>
              </a:r>
            </a:p>
          </p:txBody>
        </p:sp>
        <p:sp>
          <p:nvSpPr>
            <p:cNvPr id="24" name="TextBox 23"/>
            <p:cNvSpPr txBox="1"/>
            <p:nvPr/>
          </p:nvSpPr>
          <p:spPr>
            <a:xfrm>
              <a:off x="5379170" y="1588213"/>
              <a:ext cx="292814" cy="300082"/>
            </a:xfrm>
            <a:prstGeom prst="rect">
              <a:avLst/>
            </a:prstGeom>
            <a:noFill/>
          </p:spPr>
          <p:txBody>
            <a:bodyPr wrap="square" rtlCol="0">
              <a:spAutoFit/>
            </a:bodyPr>
            <a:lstStyle/>
            <a:p>
              <a:pPr algn="ctr"/>
              <a:r>
                <a:rPr lang="en-US" sz="1350" dirty="0"/>
                <a:t>4</a:t>
              </a:r>
            </a:p>
          </p:txBody>
        </p:sp>
        <p:sp>
          <p:nvSpPr>
            <p:cNvPr id="25" name="TextBox 24"/>
            <p:cNvSpPr txBox="1"/>
            <p:nvPr/>
          </p:nvSpPr>
          <p:spPr>
            <a:xfrm>
              <a:off x="6829273" y="1610276"/>
              <a:ext cx="292814" cy="300082"/>
            </a:xfrm>
            <a:prstGeom prst="rect">
              <a:avLst/>
            </a:prstGeom>
            <a:noFill/>
          </p:spPr>
          <p:txBody>
            <a:bodyPr wrap="square" rtlCol="0">
              <a:spAutoFit/>
            </a:bodyPr>
            <a:lstStyle/>
            <a:p>
              <a:pPr algn="ctr"/>
              <a:r>
                <a:rPr lang="en-US" sz="1350" dirty="0"/>
                <a:t>5</a:t>
              </a:r>
            </a:p>
          </p:txBody>
        </p:sp>
        <p:sp>
          <p:nvSpPr>
            <p:cNvPr id="26" name="TextBox 25"/>
            <p:cNvSpPr txBox="1"/>
            <p:nvPr/>
          </p:nvSpPr>
          <p:spPr>
            <a:xfrm>
              <a:off x="1227193" y="3177208"/>
              <a:ext cx="292814" cy="300082"/>
            </a:xfrm>
            <a:prstGeom prst="rect">
              <a:avLst/>
            </a:prstGeom>
            <a:noFill/>
          </p:spPr>
          <p:txBody>
            <a:bodyPr wrap="square" rtlCol="0">
              <a:spAutoFit/>
            </a:bodyPr>
            <a:lstStyle/>
            <a:p>
              <a:pPr algn="ctr"/>
              <a:r>
                <a:rPr lang="en-US" sz="1350" dirty="0"/>
                <a:t>6</a:t>
              </a:r>
            </a:p>
          </p:txBody>
        </p:sp>
        <p:sp>
          <p:nvSpPr>
            <p:cNvPr id="27" name="TextBox 26"/>
            <p:cNvSpPr txBox="1"/>
            <p:nvPr/>
          </p:nvSpPr>
          <p:spPr>
            <a:xfrm>
              <a:off x="2665468" y="3211465"/>
              <a:ext cx="292814" cy="300082"/>
            </a:xfrm>
            <a:prstGeom prst="rect">
              <a:avLst/>
            </a:prstGeom>
            <a:noFill/>
          </p:spPr>
          <p:txBody>
            <a:bodyPr wrap="square" rtlCol="0">
              <a:spAutoFit/>
            </a:bodyPr>
            <a:lstStyle/>
            <a:p>
              <a:pPr algn="ctr"/>
              <a:r>
                <a:rPr lang="en-US" sz="1350" dirty="0"/>
                <a:t>7</a:t>
              </a:r>
            </a:p>
          </p:txBody>
        </p:sp>
        <p:sp>
          <p:nvSpPr>
            <p:cNvPr id="28" name="TextBox 27"/>
            <p:cNvSpPr txBox="1"/>
            <p:nvPr/>
          </p:nvSpPr>
          <p:spPr>
            <a:xfrm>
              <a:off x="4057754" y="3181917"/>
              <a:ext cx="292814" cy="300082"/>
            </a:xfrm>
            <a:prstGeom prst="rect">
              <a:avLst/>
            </a:prstGeom>
            <a:noFill/>
          </p:spPr>
          <p:txBody>
            <a:bodyPr wrap="square" rtlCol="0">
              <a:spAutoFit/>
            </a:bodyPr>
            <a:lstStyle/>
            <a:p>
              <a:pPr algn="ctr"/>
              <a:r>
                <a:rPr lang="en-US" sz="1350" dirty="0"/>
                <a:t>8</a:t>
              </a:r>
            </a:p>
          </p:txBody>
        </p:sp>
        <p:sp>
          <p:nvSpPr>
            <p:cNvPr id="29" name="TextBox 28"/>
            <p:cNvSpPr txBox="1"/>
            <p:nvPr/>
          </p:nvSpPr>
          <p:spPr>
            <a:xfrm>
              <a:off x="5453764" y="3187490"/>
              <a:ext cx="292814" cy="300082"/>
            </a:xfrm>
            <a:prstGeom prst="rect">
              <a:avLst/>
            </a:prstGeom>
            <a:noFill/>
          </p:spPr>
          <p:txBody>
            <a:bodyPr wrap="square" rtlCol="0">
              <a:spAutoFit/>
            </a:bodyPr>
            <a:lstStyle/>
            <a:p>
              <a:pPr algn="ctr"/>
              <a:r>
                <a:rPr lang="en-US" sz="1350" dirty="0"/>
                <a:t>9</a:t>
              </a:r>
            </a:p>
          </p:txBody>
        </p:sp>
        <p:sp>
          <p:nvSpPr>
            <p:cNvPr id="30" name="TextBox 29"/>
            <p:cNvSpPr txBox="1"/>
            <p:nvPr/>
          </p:nvSpPr>
          <p:spPr>
            <a:xfrm>
              <a:off x="6823831" y="3211465"/>
              <a:ext cx="436281" cy="300082"/>
            </a:xfrm>
            <a:prstGeom prst="rect">
              <a:avLst/>
            </a:prstGeom>
            <a:noFill/>
          </p:spPr>
          <p:txBody>
            <a:bodyPr wrap="square" rtlCol="0">
              <a:spAutoFit/>
            </a:bodyPr>
            <a:lstStyle/>
            <a:p>
              <a:pPr algn="ctr"/>
              <a:r>
                <a:rPr lang="en-US" sz="1350" dirty="0"/>
                <a:t>10</a:t>
              </a:r>
            </a:p>
          </p:txBody>
        </p:sp>
        <p:sp>
          <p:nvSpPr>
            <p:cNvPr id="31" name="Rectangle 30"/>
            <p:cNvSpPr/>
            <p:nvPr/>
          </p:nvSpPr>
          <p:spPr>
            <a:xfrm>
              <a:off x="627461" y="1828800"/>
              <a:ext cx="1089750" cy="1131079"/>
            </a:xfrm>
            <a:prstGeom prst="rect">
              <a:avLst/>
            </a:prstGeom>
          </p:spPr>
          <p:txBody>
            <a:bodyPr wrap="square">
              <a:spAutoFit/>
            </a:bodyPr>
            <a:lstStyle/>
            <a:p>
              <a:pPr algn="ctr"/>
              <a:r>
                <a:rPr lang="en-US" sz="1350" dirty="0"/>
                <a:t>Inspect Machine and Identify Sources of Power</a:t>
              </a:r>
            </a:p>
          </p:txBody>
        </p:sp>
        <p:sp>
          <p:nvSpPr>
            <p:cNvPr id="32" name="Rectangle 31"/>
            <p:cNvSpPr/>
            <p:nvPr/>
          </p:nvSpPr>
          <p:spPr>
            <a:xfrm>
              <a:off x="2104374" y="2050656"/>
              <a:ext cx="1122923" cy="715581"/>
            </a:xfrm>
            <a:prstGeom prst="rect">
              <a:avLst/>
            </a:prstGeom>
          </p:spPr>
          <p:txBody>
            <a:bodyPr wrap="square">
              <a:spAutoFit/>
            </a:bodyPr>
            <a:lstStyle/>
            <a:p>
              <a:pPr algn="ctr"/>
              <a:r>
                <a:rPr lang="en-US" sz="1350" dirty="0"/>
                <a:t>Notify Workers in Area</a:t>
              </a:r>
            </a:p>
          </p:txBody>
        </p:sp>
        <p:sp>
          <p:nvSpPr>
            <p:cNvPr id="33" name="Rectangle 32"/>
            <p:cNvSpPr/>
            <p:nvPr/>
          </p:nvSpPr>
          <p:spPr>
            <a:xfrm>
              <a:off x="3517955" y="2062450"/>
              <a:ext cx="954277" cy="507831"/>
            </a:xfrm>
            <a:prstGeom prst="rect">
              <a:avLst/>
            </a:prstGeom>
          </p:spPr>
          <p:txBody>
            <a:bodyPr wrap="square">
              <a:spAutoFit/>
            </a:bodyPr>
            <a:lstStyle/>
            <a:p>
              <a:pPr algn="ctr"/>
              <a:r>
                <a:rPr lang="en-US" sz="1350" dirty="0"/>
                <a:t>Turn Off Power</a:t>
              </a:r>
            </a:p>
          </p:txBody>
        </p:sp>
        <p:sp>
          <p:nvSpPr>
            <p:cNvPr id="34" name="Rectangle 33"/>
            <p:cNvSpPr/>
            <p:nvPr/>
          </p:nvSpPr>
          <p:spPr>
            <a:xfrm>
              <a:off x="5087366" y="2057847"/>
              <a:ext cx="797423" cy="715581"/>
            </a:xfrm>
            <a:prstGeom prst="rect">
              <a:avLst/>
            </a:prstGeom>
          </p:spPr>
          <p:txBody>
            <a:bodyPr wrap="square">
              <a:spAutoFit/>
            </a:bodyPr>
            <a:lstStyle/>
            <a:p>
              <a:pPr algn="ctr"/>
              <a:r>
                <a:rPr lang="en-US" sz="1350" dirty="0"/>
                <a:t>Apply Lock and Tag</a:t>
              </a:r>
            </a:p>
          </p:txBody>
        </p:sp>
        <p:sp>
          <p:nvSpPr>
            <p:cNvPr id="35" name="Rectangle 34"/>
            <p:cNvSpPr/>
            <p:nvPr/>
          </p:nvSpPr>
          <p:spPr>
            <a:xfrm>
              <a:off x="6255351" y="1939975"/>
              <a:ext cx="1254358" cy="507831"/>
            </a:xfrm>
            <a:prstGeom prst="rect">
              <a:avLst/>
            </a:prstGeom>
          </p:spPr>
          <p:txBody>
            <a:bodyPr wrap="square">
              <a:spAutoFit/>
            </a:bodyPr>
            <a:lstStyle/>
            <a:p>
              <a:pPr algn="ctr"/>
              <a:r>
                <a:rPr lang="en-US" sz="1350" dirty="0"/>
                <a:t>Verify That Power is Off</a:t>
              </a:r>
            </a:p>
          </p:txBody>
        </p:sp>
        <p:sp>
          <p:nvSpPr>
            <p:cNvPr id="36" name="Rectangle 35"/>
            <p:cNvSpPr/>
            <p:nvPr/>
          </p:nvSpPr>
          <p:spPr>
            <a:xfrm>
              <a:off x="762000" y="3724684"/>
              <a:ext cx="1111028" cy="507831"/>
            </a:xfrm>
            <a:prstGeom prst="rect">
              <a:avLst/>
            </a:prstGeom>
          </p:spPr>
          <p:txBody>
            <a:bodyPr wrap="square">
              <a:spAutoFit/>
            </a:bodyPr>
            <a:lstStyle/>
            <a:p>
              <a:pPr algn="ctr"/>
              <a:r>
                <a:rPr lang="en-US" sz="1350" dirty="0"/>
                <a:t>Work on Equipment</a:t>
              </a:r>
            </a:p>
          </p:txBody>
        </p:sp>
        <p:sp>
          <p:nvSpPr>
            <p:cNvPr id="38" name="Rectangle 37"/>
            <p:cNvSpPr/>
            <p:nvPr/>
          </p:nvSpPr>
          <p:spPr>
            <a:xfrm>
              <a:off x="2317152" y="3671191"/>
              <a:ext cx="770068" cy="923330"/>
            </a:xfrm>
            <a:prstGeom prst="rect">
              <a:avLst/>
            </a:prstGeom>
          </p:spPr>
          <p:txBody>
            <a:bodyPr wrap="square">
              <a:spAutoFit/>
            </a:bodyPr>
            <a:lstStyle/>
            <a:p>
              <a:pPr algn="ctr"/>
              <a:r>
                <a:rPr lang="en-US" sz="1350" dirty="0"/>
                <a:t>Clean Up Work Area</a:t>
              </a:r>
            </a:p>
          </p:txBody>
        </p:sp>
        <p:sp>
          <p:nvSpPr>
            <p:cNvPr id="37" name="Rectangle 36"/>
            <p:cNvSpPr/>
            <p:nvPr/>
          </p:nvSpPr>
          <p:spPr>
            <a:xfrm>
              <a:off x="3650743" y="3702106"/>
              <a:ext cx="885851" cy="715581"/>
            </a:xfrm>
            <a:prstGeom prst="rect">
              <a:avLst/>
            </a:prstGeom>
          </p:spPr>
          <p:txBody>
            <a:bodyPr wrap="square">
              <a:spAutoFit/>
            </a:bodyPr>
            <a:lstStyle/>
            <a:p>
              <a:pPr algn="ctr"/>
              <a:r>
                <a:rPr lang="en-US" sz="1350" dirty="0"/>
                <a:t>Remove Lock and Tag</a:t>
              </a:r>
            </a:p>
          </p:txBody>
        </p:sp>
        <p:sp>
          <p:nvSpPr>
            <p:cNvPr id="42" name="Rectangle 41"/>
            <p:cNvSpPr/>
            <p:nvPr/>
          </p:nvSpPr>
          <p:spPr>
            <a:xfrm>
              <a:off x="6257498" y="3448067"/>
              <a:ext cx="1252211" cy="888705"/>
            </a:xfrm>
            <a:prstGeom prst="rect">
              <a:avLst/>
            </a:prstGeom>
          </p:spPr>
          <p:txBody>
            <a:bodyPr wrap="square">
              <a:spAutoFit/>
            </a:bodyPr>
            <a:lstStyle/>
            <a:p>
              <a:pPr lvl="0" algn="ctr"/>
              <a:r>
                <a:rPr lang="en-US" sz="1275" dirty="0"/>
                <a:t>Notify Others That Work is Complete</a:t>
              </a:r>
            </a:p>
            <a:p>
              <a:pPr algn="ctr"/>
              <a:endParaRPr lang="en-US" sz="1350" dirty="0"/>
            </a:p>
          </p:txBody>
        </p:sp>
        <p:sp>
          <p:nvSpPr>
            <p:cNvPr id="2" name="Rectangle 1"/>
            <p:cNvSpPr/>
            <p:nvPr/>
          </p:nvSpPr>
          <p:spPr>
            <a:xfrm>
              <a:off x="4943006" y="3651104"/>
              <a:ext cx="1169839" cy="484748"/>
            </a:xfrm>
            <a:prstGeom prst="rect">
              <a:avLst/>
            </a:prstGeom>
          </p:spPr>
          <p:txBody>
            <a:bodyPr wrap="square">
              <a:spAutoFit/>
            </a:bodyPr>
            <a:lstStyle/>
            <a:p>
              <a:pPr algn="ctr"/>
              <a:r>
                <a:rPr lang="en-US" sz="1275" dirty="0"/>
                <a:t>Turn Power On</a:t>
              </a:r>
            </a:p>
          </p:txBody>
        </p:sp>
      </p:grpSp>
    </p:spTree>
    <p:extLst>
      <p:ext uri="{BB962C8B-B14F-4D97-AF65-F5344CB8AC3E}">
        <p14:creationId xmlns:p14="http://schemas.microsoft.com/office/powerpoint/2010/main" val="29567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554" y="945968"/>
            <a:ext cx="7586915" cy="5054782"/>
          </a:xfrm>
          <a:prstGeom prst="rect">
            <a:avLst/>
          </a:prstGeom>
        </p:spPr>
      </p:pic>
    </p:spTree>
    <p:extLst>
      <p:ext uri="{BB962C8B-B14F-4D97-AF65-F5344CB8AC3E}">
        <p14:creationId xmlns:p14="http://schemas.microsoft.com/office/powerpoint/2010/main" val="179664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Reporting Work-Connected Fatalities and Serious Injury (342)</a:t>
            </a:r>
          </a:p>
        </p:txBody>
      </p:sp>
      <p:pic>
        <p:nvPicPr>
          <p:cNvPr id="4" name="Content Placeholder 3">
            <a:extLst>
              <a:ext uri="{FF2B5EF4-FFF2-40B4-BE49-F238E27FC236}">
                <a16:creationId xmlns:a16="http://schemas.microsoft.com/office/drawing/2014/main" id="{210BAA99-B4C4-4B71-86EC-5F1EBECA4FC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8617" y="2490788"/>
            <a:ext cx="5174704" cy="3444875"/>
          </a:xfrm>
          <a:prstGeom prst="rect">
            <a:avLst/>
          </a:prstGeom>
        </p:spPr>
      </p:pic>
    </p:spTree>
    <p:extLst>
      <p:ext uri="{BB962C8B-B14F-4D97-AF65-F5344CB8AC3E}">
        <p14:creationId xmlns:p14="http://schemas.microsoft.com/office/powerpoint/2010/main" val="211793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FD8A-9683-468B-9C34-F940DC298F2E}"/>
              </a:ext>
            </a:extLst>
          </p:cNvPr>
          <p:cNvSpPr>
            <a:spLocks noGrp="1"/>
          </p:cNvSpPr>
          <p:nvPr>
            <p:ph type="title"/>
          </p:nvPr>
        </p:nvSpPr>
        <p:spPr/>
        <p:txBody>
          <a:bodyPr/>
          <a:lstStyle/>
          <a:p>
            <a:r>
              <a:rPr lang="en-US" dirty="0"/>
              <a:t>Brainstorm Game</a:t>
            </a:r>
          </a:p>
        </p:txBody>
      </p:sp>
      <p:pic>
        <p:nvPicPr>
          <p:cNvPr id="5" name="Content Placeholder 4">
            <a:extLst>
              <a:ext uri="{FF2B5EF4-FFF2-40B4-BE49-F238E27FC236}">
                <a16:creationId xmlns:a16="http://schemas.microsoft.com/office/drawing/2014/main" id="{4BEA7774-1609-4CB7-84AC-D7356FBDC38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936424" y="2490788"/>
            <a:ext cx="3279090" cy="3444875"/>
          </a:xfrm>
        </p:spPr>
      </p:pic>
    </p:spTree>
    <p:extLst>
      <p:ext uri="{BB962C8B-B14F-4D97-AF65-F5344CB8AC3E}">
        <p14:creationId xmlns:p14="http://schemas.microsoft.com/office/powerpoint/2010/main" val="322015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Hazard Communication (5194)</a:t>
            </a:r>
          </a:p>
        </p:txBody>
      </p:sp>
      <p:pic>
        <p:nvPicPr>
          <p:cNvPr id="5" name="Content Placeholder 4">
            <a:extLst>
              <a:ext uri="{FF2B5EF4-FFF2-40B4-BE49-F238E27FC236}">
                <a16:creationId xmlns:a16="http://schemas.microsoft.com/office/drawing/2014/main" id="{9A965B80-8234-4EB8-A456-AAE1945723D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938142" y="2490788"/>
            <a:ext cx="3275653" cy="3444875"/>
          </a:xfrm>
        </p:spPr>
      </p:pic>
    </p:spTree>
    <p:extLst>
      <p:ext uri="{BB962C8B-B14F-4D97-AF65-F5344CB8AC3E}">
        <p14:creationId xmlns:p14="http://schemas.microsoft.com/office/powerpoint/2010/main" val="247197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EC04-CFE8-48AE-A7C1-D2A08B6D8881}"/>
              </a:ext>
            </a:extLst>
          </p:cNvPr>
          <p:cNvSpPr>
            <a:spLocks noGrp="1"/>
          </p:cNvSpPr>
          <p:nvPr>
            <p:ph type="title"/>
          </p:nvPr>
        </p:nvSpPr>
        <p:spPr/>
        <p:txBody>
          <a:bodyPr/>
          <a:lstStyle/>
          <a:p>
            <a:r>
              <a:rPr lang="en-US" dirty="0"/>
              <a:t>Pictogram Game</a:t>
            </a:r>
          </a:p>
        </p:txBody>
      </p:sp>
      <p:pic>
        <p:nvPicPr>
          <p:cNvPr id="6" name="Content Placeholder 5">
            <a:extLst>
              <a:ext uri="{FF2B5EF4-FFF2-40B4-BE49-F238E27FC236}">
                <a16:creationId xmlns:a16="http://schemas.microsoft.com/office/drawing/2014/main" id="{C987CC44-952C-4BEF-ACFA-5216FDB89A5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67845" y="2490788"/>
            <a:ext cx="2816248" cy="3444875"/>
          </a:xfrm>
          <a:prstGeom prst="rect">
            <a:avLst/>
          </a:prstGeom>
        </p:spPr>
      </p:pic>
    </p:spTree>
    <p:extLst>
      <p:ext uri="{BB962C8B-B14F-4D97-AF65-F5344CB8AC3E}">
        <p14:creationId xmlns:p14="http://schemas.microsoft.com/office/powerpoint/2010/main" val="6832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54034">
            <a:off x="2147892" y="2595794"/>
            <a:ext cx="2249426" cy="2920566"/>
          </a:xfrm>
          <a:prstGeom prst="rect">
            <a:avLst/>
          </a:prstGeom>
          <a:ln>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36053">
            <a:off x="341517" y="2428864"/>
            <a:ext cx="2312961" cy="2993633"/>
          </a:xfrm>
          <a:prstGeom prst="rect">
            <a:avLst/>
          </a:prstGeom>
          <a:ln>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8313">
            <a:off x="6251653" y="3111645"/>
            <a:ext cx="2540207" cy="2073759"/>
          </a:xfrm>
          <a:prstGeom prst="rect">
            <a:avLst/>
          </a:prstGeom>
          <a:ln>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203480">
            <a:off x="5147170" y="2654029"/>
            <a:ext cx="2458748" cy="2257211"/>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11883" y="2598849"/>
            <a:ext cx="2178741" cy="2820259"/>
          </a:xfrm>
          <a:prstGeom prst="rect">
            <a:avLst/>
          </a:prstGeom>
          <a:ln>
            <a:solidFill>
              <a:schemeClr val="tx1"/>
            </a:solidFill>
          </a:ln>
        </p:spPr>
      </p:pic>
      <p:sp>
        <p:nvSpPr>
          <p:cNvPr id="10" name="Title 9"/>
          <p:cNvSpPr>
            <a:spLocks noGrp="1"/>
          </p:cNvSpPr>
          <p:nvPr>
            <p:ph type="title"/>
          </p:nvPr>
        </p:nvSpPr>
        <p:spPr/>
        <p:txBody>
          <a:bodyPr>
            <a:noAutofit/>
          </a:bodyPr>
          <a:lstStyle/>
          <a:p>
            <a:r>
              <a:rPr lang="en-US" dirty="0">
                <a:solidFill>
                  <a:schemeClr val="tx1"/>
                </a:solidFill>
              </a:rPr>
              <a:t>The Top 10 Citations are…......</a:t>
            </a:r>
          </a:p>
        </p:txBody>
      </p:sp>
    </p:spTree>
    <p:extLst>
      <p:ext uri="{BB962C8B-B14F-4D97-AF65-F5344CB8AC3E}">
        <p14:creationId xmlns:p14="http://schemas.microsoft.com/office/powerpoint/2010/main" val="186058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303" y="899500"/>
            <a:ext cx="5070297" cy="523220"/>
          </a:xfrm>
          <a:prstGeom prst="rect">
            <a:avLst/>
          </a:prstGeom>
          <a:noFill/>
        </p:spPr>
        <p:txBody>
          <a:bodyPr wrap="square" rtlCol="0">
            <a:spAutoFit/>
          </a:bodyPr>
          <a:lstStyle/>
          <a:p>
            <a:r>
              <a:rPr lang="en-US" sz="2800" dirty="0"/>
              <a:t>Pin the Pain</a:t>
            </a:r>
            <a:endParaRPr lang="en-US" sz="2800" dirty="0">
              <a:latin typeface="Franklin Gothic Heavy" charset="0"/>
              <a:ea typeface="Franklin Gothic Heavy" charset="0"/>
              <a:cs typeface="Franklin Gothic Heavy"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8610" y="2227270"/>
            <a:ext cx="1854460" cy="3658799"/>
          </a:xfrm>
          <a:prstGeom prst="rect">
            <a:avLst/>
          </a:prstGeom>
          <a:ln>
            <a:solidFill>
              <a:schemeClr val="accent1"/>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2160" y="1008647"/>
            <a:ext cx="1227629" cy="1590821"/>
          </a:xfrm>
          <a:prstGeom prst="rect">
            <a:avLst/>
          </a:prstGeom>
          <a:ln>
            <a:solidFill>
              <a:schemeClr val="tx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6598" y="939295"/>
            <a:ext cx="1366307" cy="1769318"/>
          </a:xfrm>
          <a:prstGeom prst="rect">
            <a:avLst/>
          </a:prstGeom>
          <a:ln>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9362" y="2742228"/>
            <a:ext cx="1277980" cy="1655355"/>
          </a:xfrm>
          <a:prstGeom prst="rect">
            <a:avLst/>
          </a:prstGeom>
          <a:ln>
            <a:solidFill>
              <a:schemeClr val="tx1"/>
            </a:solidFill>
          </a:ln>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7719" y="2775652"/>
            <a:ext cx="1259762" cy="1629080"/>
          </a:xfrm>
          <a:prstGeom prst="rect">
            <a:avLst/>
          </a:prstGeom>
          <a:ln>
            <a:solidFill>
              <a:schemeClr val="tx1"/>
            </a:solidFill>
          </a:ln>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8235" y="4437378"/>
            <a:ext cx="1208161" cy="1563373"/>
          </a:xfrm>
          <a:prstGeom prst="rect">
            <a:avLst/>
          </a:prstGeom>
          <a:ln>
            <a:solidFill>
              <a:schemeClr val="tx1"/>
            </a:solidFill>
          </a:ln>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36438" y="4454281"/>
            <a:ext cx="1182324" cy="1529565"/>
          </a:xfrm>
          <a:prstGeom prst="rect">
            <a:avLst/>
          </a:prstGeom>
          <a:ln>
            <a:solidFill>
              <a:schemeClr val="tx1"/>
            </a:solidFill>
          </a:ln>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40756" y="939295"/>
            <a:ext cx="1365374" cy="1769318"/>
          </a:xfrm>
          <a:prstGeom prst="rect">
            <a:avLst/>
          </a:prstGeom>
          <a:ln>
            <a:solidFill>
              <a:schemeClr val="tx1"/>
            </a:solidFill>
          </a:ln>
        </p:spPr>
      </p:pic>
    </p:spTree>
    <p:extLst>
      <p:ext uri="{BB962C8B-B14F-4D97-AF65-F5344CB8AC3E}">
        <p14:creationId xmlns:p14="http://schemas.microsoft.com/office/powerpoint/2010/main" val="886633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54575">
            <a:off x="713248" y="1417461"/>
            <a:ext cx="2899772" cy="3752646"/>
          </a:xfrm>
          <a:prstGeom prst="rect">
            <a:avLst/>
          </a:prstGeom>
          <a:ln w="22225">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14106">
            <a:off x="2837419" y="1796497"/>
            <a:ext cx="2999918" cy="3842811"/>
          </a:xfrm>
          <a:prstGeom prst="rect">
            <a:avLst/>
          </a:prstGeom>
          <a:ln w="22225">
            <a:solidFill>
              <a:schemeClr val="tx1"/>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45562">
            <a:off x="1584500" y="1813085"/>
            <a:ext cx="2977619" cy="3853389"/>
          </a:xfrm>
          <a:prstGeom prst="rect">
            <a:avLst/>
          </a:prstGeom>
          <a:ln w="22225">
            <a:solidFill>
              <a:schemeClr val="tx1"/>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1120935"/>
            <a:ext cx="2348699" cy="4633918"/>
          </a:xfrm>
          <a:prstGeom prst="rect">
            <a:avLst/>
          </a:prstGeom>
          <a:ln>
            <a:solidFill>
              <a:schemeClr val="accent1"/>
            </a:solidFill>
          </a:ln>
        </p:spPr>
      </p:pic>
    </p:spTree>
    <p:extLst>
      <p:ext uri="{BB962C8B-B14F-4D97-AF65-F5344CB8AC3E}">
        <p14:creationId xmlns:p14="http://schemas.microsoft.com/office/powerpoint/2010/main" val="118341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437" y="1156139"/>
            <a:ext cx="2348699" cy="4633918"/>
          </a:xfrm>
          <a:prstGeom prst="rect">
            <a:avLst/>
          </a:prstGeom>
          <a:ln>
            <a:solidFill>
              <a:schemeClr val="accent1"/>
            </a:solidFill>
          </a:ln>
        </p:spPr>
      </p:pic>
      <p:sp>
        <p:nvSpPr>
          <p:cNvPr id="3" name="Multiply 2"/>
          <p:cNvSpPr/>
          <p:nvPr/>
        </p:nvSpPr>
        <p:spPr>
          <a:xfrm>
            <a:off x="1898035" y="2132838"/>
            <a:ext cx="301752" cy="4389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Multiply 3"/>
          <p:cNvSpPr/>
          <p:nvPr/>
        </p:nvSpPr>
        <p:spPr>
          <a:xfrm>
            <a:off x="2048911" y="1479042"/>
            <a:ext cx="301752" cy="4389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Multiply 4"/>
          <p:cNvSpPr/>
          <p:nvPr/>
        </p:nvSpPr>
        <p:spPr>
          <a:xfrm>
            <a:off x="2917591" y="3473097"/>
            <a:ext cx="301752" cy="4389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1757" y="1201859"/>
            <a:ext cx="2348699" cy="4633918"/>
          </a:xfrm>
          <a:prstGeom prst="rect">
            <a:avLst/>
          </a:prstGeom>
          <a:ln>
            <a:solidFill>
              <a:schemeClr val="accent1"/>
            </a:solidFill>
          </a:ln>
        </p:spPr>
      </p:pic>
      <p:sp>
        <p:nvSpPr>
          <p:cNvPr id="9" name="Oval 8"/>
          <p:cNvSpPr/>
          <p:nvPr/>
        </p:nvSpPr>
        <p:spPr>
          <a:xfrm>
            <a:off x="6871716" y="1378458"/>
            <a:ext cx="174391" cy="2194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7046107" y="1392174"/>
            <a:ext cx="174391" cy="2194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307499">
            <a:off x="6002332" y="3336394"/>
            <a:ext cx="508706" cy="718586"/>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217163">
            <a:off x="7544403" y="3471298"/>
            <a:ext cx="553380" cy="62536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8617" y="1522974"/>
            <a:ext cx="394980" cy="394980"/>
          </a:xfrm>
          <a:prstGeom prst="rect">
            <a:avLst/>
          </a:prstGeom>
        </p:spPr>
      </p:pic>
    </p:spTree>
    <p:extLst>
      <p:ext uri="{BB962C8B-B14F-4D97-AF65-F5344CB8AC3E}">
        <p14:creationId xmlns:p14="http://schemas.microsoft.com/office/powerpoint/2010/main" val="1088084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Protection (5144)</a:t>
            </a:r>
          </a:p>
        </p:txBody>
      </p:sp>
      <p:pic>
        <p:nvPicPr>
          <p:cNvPr id="4" name="Content Placeholder 3">
            <a:extLst>
              <a:ext uri="{FF2B5EF4-FFF2-40B4-BE49-F238E27FC236}">
                <a16:creationId xmlns:a16="http://schemas.microsoft.com/office/drawing/2014/main" id="{6513C431-3C46-4BCF-BC50-5B384513045E}"/>
              </a:ext>
            </a:extLst>
          </p:cNvPr>
          <p:cNvPicPr>
            <a:picLocks noGrp="1" noChangeAspect="1"/>
          </p:cNvPicPr>
          <p:nvPr>
            <p:ph idx="1"/>
          </p:nvPr>
        </p:nvPicPr>
        <p:blipFill>
          <a:blip r:embed="rId2"/>
          <a:stretch>
            <a:fillRect/>
          </a:stretch>
        </p:blipFill>
        <p:spPr>
          <a:xfrm>
            <a:off x="2209370" y="2489901"/>
            <a:ext cx="4724830" cy="3452761"/>
          </a:xfrm>
          <a:prstGeom prst="rect">
            <a:avLst/>
          </a:prstGeom>
        </p:spPr>
      </p:pic>
    </p:spTree>
    <p:extLst>
      <p:ext uri="{BB962C8B-B14F-4D97-AF65-F5344CB8AC3E}">
        <p14:creationId xmlns:p14="http://schemas.microsoft.com/office/powerpoint/2010/main" val="3413868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C2D6-A866-4E30-A2A6-0866D055CE92}"/>
              </a:ext>
            </a:extLst>
          </p:cNvPr>
          <p:cNvSpPr>
            <a:spLocks noGrp="1"/>
          </p:cNvSpPr>
          <p:nvPr>
            <p:ph type="title"/>
          </p:nvPr>
        </p:nvSpPr>
        <p:spPr/>
        <p:txBody>
          <a:bodyPr/>
          <a:lstStyle/>
          <a:p>
            <a:r>
              <a:rPr lang="en-US" dirty="0"/>
              <a:t>Respiratory BINGO</a:t>
            </a:r>
          </a:p>
        </p:txBody>
      </p:sp>
      <p:pic>
        <p:nvPicPr>
          <p:cNvPr id="4" name="Content Placeholder 3">
            <a:extLst>
              <a:ext uri="{FF2B5EF4-FFF2-40B4-BE49-F238E27FC236}">
                <a16:creationId xmlns:a16="http://schemas.microsoft.com/office/drawing/2014/main" id="{78C41492-21C4-4EFB-9FBE-5F5895EC018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64262" y="2490788"/>
            <a:ext cx="6423413" cy="3444875"/>
          </a:xfrm>
          <a:prstGeom prst="rect">
            <a:avLst/>
          </a:prstGeom>
        </p:spPr>
      </p:pic>
    </p:spTree>
    <p:extLst>
      <p:ext uri="{BB962C8B-B14F-4D97-AF65-F5344CB8AC3E}">
        <p14:creationId xmlns:p14="http://schemas.microsoft.com/office/powerpoint/2010/main" val="2450235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1CE3E51-79EE-46A1-9506-02C59A5A5CBD}"/>
              </a:ext>
            </a:extLst>
          </p:cNvPr>
          <p:cNvSpPr txBox="1">
            <a:spLocks/>
          </p:cNvSpPr>
          <p:nvPr/>
        </p:nvSpPr>
        <p:spPr>
          <a:xfrm>
            <a:off x="1172632" y="2102219"/>
            <a:ext cx="6798736" cy="344499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9600" dirty="0"/>
              <a:t>Training for All</a:t>
            </a:r>
          </a:p>
        </p:txBody>
      </p:sp>
    </p:spTree>
    <p:extLst>
      <p:ext uri="{BB962C8B-B14F-4D97-AF65-F5344CB8AC3E}">
        <p14:creationId xmlns:p14="http://schemas.microsoft.com/office/powerpoint/2010/main" val="22930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1CE3E51-79EE-46A1-9506-02C59A5A5CBD}"/>
              </a:ext>
            </a:extLst>
          </p:cNvPr>
          <p:cNvSpPr txBox="1">
            <a:spLocks/>
          </p:cNvSpPr>
          <p:nvPr/>
        </p:nvSpPr>
        <p:spPr>
          <a:xfrm>
            <a:off x="1185201" y="1346201"/>
            <a:ext cx="4301199" cy="3225799"/>
          </a:xfrm>
          <a:prstGeom prst="rect">
            <a:avLst/>
          </a:prstGeom>
        </p:spPr>
        <p:txBody>
          <a:bodyPr vert="horz" lIns="91440" tIns="45720" rIns="91440" bIns="45720" rtlCol="0" anchor="b">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lnSpc>
                <a:spcPct val="90000"/>
              </a:lnSpc>
              <a:spcBef>
                <a:spcPct val="0"/>
              </a:spcBef>
              <a:buNone/>
              <a:defRPr/>
            </a:pPr>
            <a:r>
              <a:rPr lang="en-US" sz="5400" dirty="0">
                <a:ln w="3175" cmpd="sng">
                  <a:noFill/>
                </a:ln>
                <a:latin typeface="+mj-lt"/>
                <a:ea typeface="+mj-ea"/>
                <a:cs typeface="+mj-cs"/>
                <a:sym typeface="Gill Sans Light"/>
              </a:rPr>
              <a:t>Illiterate &amp; don’t speak English</a:t>
            </a:r>
          </a:p>
        </p:txBody>
      </p:sp>
      <p:pic>
        <p:nvPicPr>
          <p:cNvPr id="2" name="Picture 1">
            <a:extLst>
              <a:ext uri="{FF2B5EF4-FFF2-40B4-BE49-F238E27FC236}">
                <a16:creationId xmlns:a16="http://schemas.microsoft.com/office/drawing/2014/main" id="{7AB080D7-B4F0-483B-8ED7-F10AEFD596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57899" y="1041400"/>
            <a:ext cx="2294404"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792014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2F752A-CF38-4334-906E-A91D296723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1" y="942942"/>
            <a:ext cx="6873862" cy="4153458"/>
          </a:xfrm>
          <a:prstGeom prst="rect">
            <a:avLst/>
          </a:prstGeom>
        </p:spPr>
      </p:pic>
    </p:spTree>
    <p:extLst>
      <p:ext uri="{BB962C8B-B14F-4D97-AF65-F5344CB8AC3E}">
        <p14:creationId xmlns:p14="http://schemas.microsoft.com/office/powerpoint/2010/main" val="1448144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ing wonderin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5806" y="857251"/>
            <a:ext cx="7886700" cy="994172"/>
          </a:xfrm>
        </p:spPr>
        <p:txBody>
          <a:bodyPr>
            <a:normAutofit/>
          </a:bodyPr>
          <a:lstStyle/>
          <a:p>
            <a:r>
              <a:rPr lang="en-US" dirty="0">
                <a:ea typeface="Arial" charset="0"/>
                <a:cs typeface="Arial" charset="0"/>
              </a:rPr>
              <a:t>What can we do?</a:t>
            </a:r>
          </a:p>
        </p:txBody>
      </p:sp>
    </p:spTree>
    <p:extLst>
      <p:ext uri="{BB962C8B-B14F-4D97-AF65-F5344CB8AC3E}">
        <p14:creationId xmlns:p14="http://schemas.microsoft.com/office/powerpoint/2010/main" val="159198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A5B9D8-4032-4737-BC58-D7E342D2D0EA}"/>
              </a:ext>
            </a:extLst>
          </p:cNvPr>
          <p:cNvGrpSpPr/>
          <p:nvPr/>
        </p:nvGrpSpPr>
        <p:grpSpPr>
          <a:xfrm>
            <a:off x="786408" y="1366837"/>
            <a:ext cx="7571184" cy="4124326"/>
            <a:chOff x="125016" y="857250"/>
            <a:chExt cx="8696400" cy="4714876"/>
          </a:xfrm>
        </p:grpSpPr>
        <p:grpSp>
          <p:nvGrpSpPr>
            <p:cNvPr id="11" name="Group 471"/>
            <p:cNvGrpSpPr>
              <a:grpSpLocks/>
            </p:cNvGrpSpPr>
            <p:nvPr/>
          </p:nvGrpSpPr>
          <p:grpSpPr bwMode="auto">
            <a:xfrm>
              <a:off x="4179094" y="857250"/>
              <a:ext cx="4642322" cy="4714876"/>
              <a:chOff x="0" y="0"/>
              <a:chExt cx="10347395" cy="9753600"/>
            </a:xfrm>
          </p:grpSpPr>
          <p:sp>
            <p:nvSpPr>
              <p:cNvPr id="12" name="Shape 469"/>
              <p:cNvSpPr>
                <a:spLocks noChangeArrowheads="1"/>
              </p:cNvSpPr>
              <p:nvPr/>
            </p:nvSpPr>
            <p:spPr bwMode="auto">
              <a:xfrm>
                <a:off x="0" y="0"/>
                <a:ext cx="10347396" cy="9753601"/>
              </a:xfrm>
              <a:prstGeom prst="rect">
                <a:avLst/>
              </a:prstGeom>
              <a:solidFill>
                <a:srgbClr val="0000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3600">
                    <a:solidFill>
                      <a:srgbClr val="535353"/>
                    </a:solidFill>
                    <a:latin typeface="Gill Sans Light" charset="0"/>
                    <a:ea typeface="ＭＳ Ｐゴシック" charset="-128"/>
                    <a:sym typeface="Gill Sans Light" charset="0"/>
                  </a:defRPr>
                </a:lvl1pPr>
                <a:lvl2pPr marL="742950" indent="-285750" eaLnBrk="0" hangingPunct="0">
                  <a:defRPr sz="3600">
                    <a:solidFill>
                      <a:srgbClr val="535353"/>
                    </a:solidFill>
                    <a:latin typeface="Gill Sans Light" charset="0"/>
                    <a:ea typeface="ＭＳ Ｐゴシック" charset="-128"/>
                    <a:sym typeface="Gill Sans Light" charset="0"/>
                  </a:defRPr>
                </a:lvl2pPr>
                <a:lvl3pPr marL="1143000" indent="-228600" eaLnBrk="0" hangingPunct="0">
                  <a:defRPr sz="3600">
                    <a:solidFill>
                      <a:srgbClr val="535353"/>
                    </a:solidFill>
                    <a:latin typeface="Gill Sans Light" charset="0"/>
                    <a:ea typeface="ＭＳ Ｐゴシック" charset="-128"/>
                    <a:sym typeface="Gill Sans Light" charset="0"/>
                  </a:defRPr>
                </a:lvl3pPr>
                <a:lvl4pPr marL="1600200" indent="-228600" eaLnBrk="0" hangingPunct="0">
                  <a:defRPr sz="3600">
                    <a:solidFill>
                      <a:srgbClr val="535353"/>
                    </a:solidFill>
                    <a:latin typeface="Gill Sans Light" charset="0"/>
                    <a:ea typeface="ＭＳ Ｐゴシック" charset="-128"/>
                    <a:sym typeface="Gill Sans Light" charset="0"/>
                  </a:defRPr>
                </a:lvl4pPr>
                <a:lvl5pPr marL="2057400" indent="-228600" eaLnBrk="0" hangingPunct="0">
                  <a:defRPr sz="3600">
                    <a:solidFill>
                      <a:srgbClr val="535353"/>
                    </a:solidFill>
                    <a:latin typeface="Gill Sans Light" charset="0"/>
                    <a:ea typeface="ＭＳ Ｐゴシック" charset="-128"/>
                    <a:sym typeface="Gill Sans Light" charset="0"/>
                  </a:defRPr>
                </a:lvl5pPr>
                <a:lvl6pPr marL="25146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6pPr>
                <a:lvl7pPr marL="29718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7pPr>
                <a:lvl8pPr marL="34290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8pPr>
                <a:lvl9pPr marL="38862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9pPr>
              </a:lstStyle>
              <a:p>
                <a:pPr algn="ctr" eaLnBrk="1" hangingPunct="1"/>
                <a:endParaRPr lang="en-US" altLang="en-US" sz="1898">
                  <a:solidFill>
                    <a:srgbClr val="FFFFFF"/>
                  </a:solidFill>
                </a:endParaRPr>
              </a:p>
            </p:txBody>
          </p:sp>
          <p:pic>
            <p:nvPicPr>
              <p:cNvPr id="13"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347396" cy="97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14" name="Group 471"/>
            <p:cNvGrpSpPr>
              <a:grpSpLocks/>
            </p:cNvGrpSpPr>
            <p:nvPr/>
          </p:nvGrpSpPr>
          <p:grpSpPr bwMode="auto">
            <a:xfrm>
              <a:off x="125016" y="857250"/>
              <a:ext cx="4642322" cy="4714876"/>
              <a:chOff x="0" y="0"/>
              <a:chExt cx="10347395" cy="9753600"/>
            </a:xfrm>
          </p:grpSpPr>
          <p:sp>
            <p:nvSpPr>
              <p:cNvPr id="15" name="Shape 469"/>
              <p:cNvSpPr>
                <a:spLocks noChangeArrowheads="1"/>
              </p:cNvSpPr>
              <p:nvPr/>
            </p:nvSpPr>
            <p:spPr bwMode="auto">
              <a:xfrm>
                <a:off x="0" y="0"/>
                <a:ext cx="10347396" cy="9753601"/>
              </a:xfrm>
              <a:prstGeom prst="rect">
                <a:avLst/>
              </a:prstGeom>
              <a:solidFill>
                <a:srgbClr val="0000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3600">
                    <a:solidFill>
                      <a:srgbClr val="535353"/>
                    </a:solidFill>
                    <a:latin typeface="Gill Sans Light" charset="0"/>
                    <a:ea typeface="ＭＳ Ｐゴシック" charset="-128"/>
                    <a:sym typeface="Gill Sans Light" charset="0"/>
                  </a:defRPr>
                </a:lvl1pPr>
                <a:lvl2pPr marL="742950" indent="-285750" eaLnBrk="0" hangingPunct="0">
                  <a:defRPr sz="3600">
                    <a:solidFill>
                      <a:srgbClr val="535353"/>
                    </a:solidFill>
                    <a:latin typeface="Gill Sans Light" charset="0"/>
                    <a:ea typeface="ＭＳ Ｐゴシック" charset="-128"/>
                    <a:sym typeface="Gill Sans Light" charset="0"/>
                  </a:defRPr>
                </a:lvl2pPr>
                <a:lvl3pPr marL="1143000" indent="-228600" eaLnBrk="0" hangingPunct="0">
                  <a:defRPr sz="3600">
                    <a:solidFill>
                      <a:srgbClr val="535353"/>
                    </a:solidFill>
                    <a:latin typeface="Gill Sans Light" charset="0"/>
                    <a:ea typeface="ＭＳ Ｐゴシック" charset="-128"/>
                    <a:sym typeface="Gill Sans Light" charset="0"/>
                  </a:defRPr>
                </a:lvl3pPr>
                <a:lvl4pPr marL="1600200" indent="-228600" eaLnBrk="0" hangingPunct="0">
                  <a:defRPr sz="3600">
                    <a:solidFill>
                      <a:srgbClr val="535353"/>
                    </a:solidFill>
                    <a:latin typeface="Gill Sans Light" charset="0"/>
                    <a:ea typeface="ＭＳ Ｐゴシック" charset="-128"/>
                    <a:sym typeface="Gill Sans Light" charset="0"/>
                  </a:defRPr>
                </a:lvl4pPr>
                <a:lvl5pPr marL="2057400" indent="-228600" eaLnBrk="0" hangingPunct="0">
                  <a:defRPr sz="3600">
                    <a:solidFill>
                      <a:srgbClr val="535353"/>
                    </a:solidFill>
                    <a:latin typeface="Gill Sans Light" charset="0"/>
                    <a:ea typeface="ＭＳ Ｐゴシック" charset="-128"/>
                    <a:sym typeface="Gill Sans Light" charset="0"/>
                  </a:defRPr>
                </a:lvl5pPr>
                <a:lvl6pPr marL="25146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6pPr>
                <a:lvl7pPr marL="29718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7pPr>
                <a:lvl8pPr marL="34290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8pPr>
                <a:lvl9pPr marL="3886200" indent="-228600" defTabSz="584200" eaLnBrk="0" fontAlgn="base" hangingPunct="0">
                  <a:spcBef>
                    <a:spcPct val="0"/>
                  </a:spcBef>
                  <a:spcAft>
                    <a:spcPct val="0"/>
                  </a:spcAft>
                  <a:defRPr sz="3600">
                    <a:solidFill>
                      <a:srgbClr val="535353"/>
                    </a:solidFill>
                    <a:latin typeface="Gill Sans Light" charset="0"/>
                    <a:ea typeface="ＭＳ Ｐゴシック" charset="-128"/>
                    <a:sym typeface="Gill Sans Light" charset="0"/>
                  </a:defRPr>
                </a:lvl9pPr>
              </a:lstStyle>
              <a:p>
                <a:pPr algn="ctr" eaLnBrk="1" hangingPunct="1"/>
                <a:endParaRPr lang="en-US" altLang="en-US" sz="1898">
                  <a:solidFill>
                    <a:srgbClr val="FFFFFF"/>
                  </a:solidFill>
                </a:endParaRPr>
              </a:p>
            </p:txBody>
          </p:sp>
          <p:pic>
            <p:nvPicPr>
              <p:cNvPr id="16" name="i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347396" cy="975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Tree>
    <p:extLst>
      <p:ext uri="{BB962C8B-B14F-4D97-AF65-F5344CB8AC3E}">
        <p14:creationId xmlns:p14="http://schemas.microsoft.com/office/powerpoint/2010/main" val="203512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dirty="0">
                <a:solidFill>
                  <a:srgbClr val="262626"/>
                </a:solidFill>
              </a:rPr>
              <a:t>Cal/OSHA Top 10 Violations for 2017</a:t>
            </a:r>
          </a:p>
        </p:txBody>
      </p:sp>
      <p:pic>
        <p:nvPicPr>
          <p:cNvPr id="6" name="Content Placeholder 5">
            <a:extLst>
              <a:ext uri="{FF2B5EF4-FFF2-40B4-BE49-F238E27FC236}">
                <a16:creationId xmlns:a16="http://schemas.microsoft.com/office/drawing/2014/main" id="{A10B6EC8-89E7-45AE-BE0E-2B6793A0723C}"/>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98217" y="2237108"/>
            <a:ext cx="6674183" cy="3698556"/>
          </a:xfrm>
          <a:prstGeom prst="rect">
            <a:avLst/>
          </a:prstGeom>
        </p:spPr>
      </p:pic>
    </p:spTree>
    <p:extLst>
      <p:ext uri="{BB962C8B-B14F-4D97-AF65-F5344CB8AC3E}">
        <p14:creationId xmlns:p14="http://schemas.microsoft.com/office/powerpoint/2010/main" val="385795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8896">
            <a:off x="758848" y="2026146"/>
            <a:ext cx="2355218" cy="3047929"/>
          </a:xfrm>
          <a:prstGeom prst="rect">
            <a:avLst/>
          </a:prstGeom>
          <a:ln w="25400">
            <a:solidFill>
              <a:schemeClr val="tx1"/>
            </a:solidFill>
          </a:ln>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49963">
            <a:off x="3256803" y="2064196"/>
            <a:ext cx="2296415" cy="2971832"/>
          </a:xfrm>
          <a:prstGeom prst="rect">
            <a:avLst/>
          </a:prstGeom>
          <a:ln w="25400">
            <a:solidFill>
              <a:schemeClr val="tx1"/>
            </a:solidFill>
          </a:ln>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64443">
            <a:off x="5338166" y="2091782"/>
            <a:ext cx="2385138" cy="3086650"/>
          </a:xfrm>
          <a:prstGeom prst="rect">
            <a:avLst/>
          </a:prstGeom>
          <a:ln w="25400">
            <a:solidFill>
              <a:schemeClr val="tx1"/>
            </a:solidFill>
          </a:ln>
        </p:spPr>
      </p:pic>
      <p:sp>
        <p:nvSpPr>
          <p:cNvPr id="2" name="&quot;No&quot; Symbol 1"/>
          <p:cNvSpPr/>
          <p:nvPr/>
        </p:nvSpPr>
        <p:spPr>
          <a:xfrm>
            <a:off x="2041893" y="1553005"/>
            <a:ext cx="4564181" cy="4447745"/>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250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8.jpeg" descr="bag of money"/>
          <p:cNvPicPr/>
          <p:nvPr/>
        </p:nvPicPr>
        <p:blipFill>
          <a:blip r:embed="rId3">
            <a:extLst/>
          </a:blip>
          <a:stretch>
            <a:fillRect/>
          </a:stretch>
        </p:blipFill>
        <p:spPr>
          <a:xfrm>
            <a:off x="2359152" y="857250"/>
            <a:ext cx="4498849" cy="5143500"/>
          </a:xfrm>
          <a:prstGeom prst="rect">
            <a:avLst/>
          </a:prstGeom>
          <a:ln w="12700">
            <a:miter lim="400000"/>
          </a:ln>
        </p:spPr>
      </p:pic>
      <p:sp>
        <p:nvSpPr>
          <p:cNvPr id="3" name="&quot;No&quot; Symbol 2"/>
          <p:cNvSpPr/>
          <p:nvPr/>
        </p:nvSpPr>
        <p:spPr>
          <a:xfrm>
            <a:off x="2043684" y="1069848"/>
            <a:ext cx="4910329" cy="4718304"/>
          </a:xfrm>
          <a:prstGeom prst="noSmoking">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939606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92B6-4B1F-4402-8E21-B5687C066F06}"/>
              </a:ext>
            </a:extLst>
          </p:cNvPr>
          <p:cNvSpPr>
            <a:spLocks noGrp="1"/>
          </p:cNvSpPr>
          <p:nvPr>
            <p:ph type="title"/>
          </p:nvPr>
        </p:nvSpPr>
        <p:spPr>
          <a:xfrm>
            <a:off x="1176866" y="915337"/>
            <a:ext cx="7205134" cy="1303867"/>
          </a:xfrm>
        </p:spPr>
        <p:txBody>
          <a:bodyPr>
            <a:noAutofit/>
          </a:bodyPr>
          <a:lstStyle/>
          <a:p>
            <a:r>
              <a:rPr lang="en-US" dirty="0"/>
              <a:t>Portable Fire Extinguishers (6151)</a:t>
            </a:r>
          </a:p>
        </p:txBody>
      </p:sp>
      <p:pic>
        <p:nvPicPr>
          <p:cNvPr id="4" name="Content Placeholder 3">
            <a:extLst>
              <a:ext uri="{FF2B5EF4-FFF2-40B4-BE49-F238E27FC236}">
                <a16:creationId xmlns:a16="http://schemas.microsoft.com/office/drawing/2014/main" id="{7181B0B0-32AD-49AC-9B1A-E13AB57AED4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92313" y="2490788"/>
            <a:ext cx="5167312" cy="3444875"/>
          </a:xfrm>
          <a:prstGeom prst="rect">
            <a:avLst/>
          </a:prstGeom>
        </p:spPr>
      </p:pic>
    </p:spTree>
    <p:extLst>
      <p:ext uri="{BB962C8B-B14F-4D97-AF65-F5344CB8AC3E}">
        <p14:creationId xmlns:p14="http://schemas.microsoft.com/office/powerpoint/2010/main" val="1848851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3CE7-AA11-4447-9CD3-1F8AE88490C3}"/>
              </a:ext>
            </a:extLst>
          </p:cNvPr>
          <p:cNvSpPr>
            <a:spLocks noGrp="1"/>
          </p:cNvSpPr>
          <p:nvPr>
            <p:ph type="title"/>
          </p:nvPr>
        </p:nvSpPr>
        <p:spPr/>
        <p:txBody>
          <a:bodyPr/>
          <a:lstStyle/>
          <a:p>
            <a:r>
              <a:rPr lang="en-US" dirty="0"/>
              <a:t>Fire Extinguisher Game</a:t>
            </a:r>
          </a:p>
        </p:txBody>
      </p:sp>
      <p:pic>
        <p:nvPicPr>
          <p:cNvPr id="4" name="Content Placeholder 3">
            <a:extLst>
              <a:ext uri="{FF2B5EF4-FFF2-40B4-BE49-F238E27FC236}">
                <a16:creationId xmlns:a16="http://schemas.microsoft.com/office/drawing/2014/main" id="{F20633AB-3357-4D03-9D5F-E2A3CCCED80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52702" y="2666794"/>
            <a:ext cx="1322567" cy="1744663"/>
          </a:xfrm>
          <a:prstGeom prst="rect">
            <a:avLst/>
          </a:prstGeom>
        </p:spPr>
      </p:pic>
      <p:pic>
        <p:nvPicPr>
          <p:cNvPr id="5" name="Picture 4">
            <a:extLst>
              <a:ext uri="{FF2B5EF4-FFF2-40B4-BE49-F238E27FC236}">
                <a16:creationId xmlns:a16="http://schemas.microsoft.com/office/drawing/2014/main" id="{B41589CF-C855-471D-AA3B-19E06C2433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4411457"/>
            <a:ext cx="1338068" cy="1744663"/>
          </a:xfrm>
          <a:prstGeom prst="rect">
            <a:avLst/>
          </a:prstGeom>
        </p:spPr>
      </p:pic>
      <p:pic>
        <p:nvPicPr>
          <p:cNvPr id="6" name="Picture 5">
            <a:extLst>
              <a:ext uri="{FF2B5EF4-FFF2-40B4-BE49-F238E27FC236}">
                <a16:creationId xmlns:a16="http://schemas.microsoft.com/office/drawing/2014/main" id="{4391F1FB-AEA5-4508-AB78-4D741BA52B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4575" y="2666793"/>
            <a:ext cx="1332222" cy="1744663"/>
          </a:xfrm>
          <a:prstGeom prst="rect">
            <a:avLst/>
          </a:prstGeom>
        </p:spPr>
      </p:pic>
      <p:pic>
        <p:nvPicPr>
          <p:cNvPr id="7" name="Picture 6">
            <a:extLst>
              <a:ext uri="{FF2B5EF4-FFF2-40B4-BE49-F238E27FC236}">
                <a16:creationId xmlns:a16="http://schemas.microsoft.com/office/drawing/2014/main" id="{839F755C-6BBA-4B91-9490-933AEA0B27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4575" y="4465844"/>
            <a:ext cx="1351273" cy="1765077"/>
          </a:xfrm>
          <a:prstGeom prst="rect">
            <a:avLst/>
          </a:prstGeom>
        </p:spPr>
      </p:pic>
      <p:pic>
        <p:nvPicPr>
          <p:cNvPr id="8" name="Picture 7">
            <a:extLst>
              <a:ext uri="{FF2B5EF4-FFF2-40B4-BE49-F238E27FC236}">
                <a16:creationId xmlns:a16="http://schemas.microsoft.com/office/drawing/2014/main" id="{B25E8124-24EC-45F6-BF38-04A191AAED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2470" y="2631303"/>
            <a:ext cx="1374246" cy="1744663"/>
          </a:xfrm>
          <a:prstGeom prst="rect">
            <a:avLst/>
          </a:prstGeom>
        </p:spPr>
      </p:pic>
      <p:pic>
        <p:nvPicPr>
          <p:cNvPr id="9" name="Picture 8">
            <a:extLst>
              <a:ext uri="{FF2B5EF4-FFF2-40B4-BE49-F238E27FC236}">
                <a16:creationId xmlns:a16="http://schemas.microsoft.com/office/drawing/2014/main" id="{9E950273-0F36-4986-AD66-D7A3A11591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88899" y="2621908"/>
            <a:ext cx="1326169" cy="1737356"/>
          </a:xfrm>
          <a:prstGeom prst="rect">
            <a:avLst/>
          </a:prstGeom>
        </p:spPr>
      </p:pic>
      <p:pic>
        <p:nvPicPr>
          <p:cNvPr id="10" name="Picture 9">
            <a:extLst>
              <a:ext uri="{FF2B5EF4-FFF2-40B4-BE49-F238E27FC236}">
                <a16:creationId xmlns:a16="http://schemas.microsoft.com/office/drawing/2014/main" id="{E9949DA8-EE1C-4448-BDE2-500AAF8B7A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5642" y="4485533"/>
            <a:ext cx="1338068" cy="1725698"/>
          </a:xfrm>
          <a:prstGeom prst="rect">
            <a:avLst/>
          </a:prstGeom>
        </p:spPr>
      </p:pic>
      <p:pic>
        <p:nvPicPr>
          <p:cNvPr id="11" name="Picture 10">
            <a:extLst>
              <a:ext uri="{FF2B5EF4-FFF2-40B4-BE49-F238E27FC236}">
                <a16:creationId xmlns:a16="http://schemas.microsoft.com/office/drawing/2014/main" id="{24E838BB-3068-43E3-90FF-B407C30ABB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43047" y="4509970"/>
            <a:ext cx="1332222" cy="1676823"/>
          </a:xfrm>
          <a:prstGeom prst="rect">
            <a:avLst/>
          </a:prstGeom>
        </p:spPr>
      </p:pic>
    </p:spTree>
    <p:extLst>
      <p:ext uri="{BB962C8B-B14F-4D97-AF65-F5344CB8AC3E}">
        <p14:creationId xmlns:p14="http://schemas.microsoft.com/office/powerpoint/2010/main" val="77675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C15F-E968-4599-80F9-8E63D8D250F0}"/>
              </a:ext>
            </a:extLst>
          </p:cNvPr>
          <p:cNvSpPr>
            <a:spLocks noGrp="1"/>
          </p:cNvSpPr>
          <p:nvPr>
            <p:ph type="title"/>
          </p:nvPr>
        </p:nvSpPr>
        <p:spPr/>
        <p:txBody>
          <a:bodyPr>
            <a:noAutofit/>
          </a:bodyPr>
          <a:lstStyle/>
          <a:p>
            <a:r>
              <a:rPr lang="en-US" dirty="0"/>
              <a:t>Construction: Emergency Medical Services (1512)</a:t>
            </a:r>
          </a:p>
        </p:txBody>
      </p:sp>
      <p:pic>
        <p:nvPicPr>
          <p:cNvPr id="9" name="Content Placeholder 8">
            <a:extLst>
              <a:ext uri="{FF2B5EF4-FFF2-40B4-BE49-F238E27FC236}">
                <a16:creationId xmlns:a16="http://schemas.microsoft.com/office/drawing/2014/main" id="{B3FCA2BE-A87A-47B3-8833-745338C8CAE0}"/>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33600" y="2513506"/>
            <a:ext cx="5257800" cy="3484336"/>
          </a:xfrm>
        </p:spPr>
      </p:pic>
    </p:spTree>
    <p:extLst>
      <p:ext uri="{BB962C8B-B14F-4D97-AF65-F5344CB8AC3E}">
        <p14:creationId xmlns:p14="http://schemas.microsoft.com/office/powerpoint/2010/main" val="2241758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889-ED93-46C3-95E3-708ABAFA7785}"/>
              </a:ext>
            </a:extLst>
          </p:cNvPr>
          <p:cNvSpPr>
            <a:spLocks noGrp="1"/>
          </p:cNvSpPr>
          <p:nvPr>
            <p:ph type="title"/>
          </p:nvPr>
        </p:nvSpPr>
        <p:spPr/>
        <p:txBody>
          <a:bodyPr/>
          <a:lstStyle/>
          <a:p>
            <a:r>
              <a:rPr lang="en-US" dirty="0"/>
              <a:t>A-Z Race</a:t>
            </a:r>
          </a:p>
        </p:txBody>
      </p:sp>
      <p:pic>
        <p:nvPicPr>
          <p:cNvPr id="6" name="Content Placeholder 5">
            <a:extLst>
              <a:ext uri="{FF2B5EF4-FFF2-40B4-BE49-F238E27FC236}">
                <a16:creationId xmlns:a16="http://schemas.microsoft.com/office/drawing/2014/main" id="{D81EF383-0AB7-4188-B424-8D5FCD0343F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33903" y="2490788"/>
            <a:ext cx="2684131" cy="3444875"/>
          </a:xfrm>
          <a:prstGeom prst="rect">
            <a:avLst/>
          </a:prstGeom>
        </p:spPr>
      </p:pic>
    </p:spTree>
    <p:extLst>
      <p:ext uri="{BB962C8B-B14F-4D97-AF65-F5344CB8AC3E}">
        <p14:creationId xmlns:p14="http://schemas.microsoft.com/office/powerpoint/2010/main" val="1763058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9C49D9-A00F-47E8-8458-8C9A3B7627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7732" y="881734"/>
            <a:ext cx="4428535" cy="5094532"/>
          </a:xfrm>
          <a:prstGeom prst="rect">
            <a:avLst/>
          </a:prstGeom>
        </p:spPr>
      </p:pic>
    </p:spTree>
    <p:extLst>
      <p:ext uri="{BB962C8B-B14F-4D97-AF65-F5344CB8AC3E}">
        <p14:creationId xmlns:p14="http://schemas.microsoft.com/office/powerpoint/2010/main" val="2480044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5EF8-C58C-4258-AE3D-FA410480AB53}"/>
              </a:ext>
            </a:extLst>
          </p:cNvPr>
          <p:cNvSpPr>
            <a:spLocks noGrp="1"/>
          </p:cNvSpPr>
          <p:nvPr>
            <p:ph type="title"/>
          </p:nvPr>
        </p:nvSpPr>
        <p:spPr/>
        <p:txBody>
          <a:bodyPr>
            <a:noAutofit/>
          </a:bodyPr>
          <a:lstStyle/>
          <a:p>
            <a:r>
              <a:rPr lang="en-US" dirty="0"/>
              <a:t>Emergency Eyewash/Shower (5162)</a:t>
            </a:r>
          </a:p>
        </p:txBody>
      </p:sp>
      <p:pic>
        <p:nvPicPr>
          <p:cNvPr id="4" name="Content Placeholder 3">
            <a:extLst>
              <a:ext uri="{FF2B5EF4-FFF2-40B4-BE49-F238E27FC236}">
                <a16:creationId xmlns:a16="http://schemas.microsoft.com/office/drawing/2014/main" id="{FCCCCC62-3329-44A5-AF51-950565D912B9}"/>
              </a:ext>
            </a:extLst>
          </p:cNvPr>
          <p:cNvPicPr>
            <a:picLocks noGrp="1" noChangeAspect="1"/>
          </p:cNvPicPr>
          <p:nvPr>
            <p:ph idx="1"/>
          </p:nvPr>
        </p:nvPicPr>
        <p:blipFill>
          <a:blip r:embed="rId2"/>
          <a:stretch>
            <a:fillRect/>
          </a:stretch>
        </p:blipFill>
        <p:spPr>
          <a:xfrm>
            <a:off x="2819400" y="2903242"/>
            <a:ext cx="3886200" cy="2898183"/>
          </a:xfrm>
          <a:prstGeom prst="rect">
            <a:avLst/>
          </a:prstGeom>
        </p:spPr>
      </p:pic>
    </p:spTree>
    <p:extLst>
      <p:ext uri="{BB962C8B-B14F-4D97-AF65-F5344CB8AC3E}">
        <p14:creationId xmlns:p14="http://schemas.microsoft.com/office/powerpoint/2010/main" val="335408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215D-330A-4DBD-8FC5-82050E08F0F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5CF1C1F-C7EF-424D-A53B-CCA2206BF8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364603" y="488137"/>
            <a:ext cx="8420582" cy="5883295"/>
          </a:xfrm>
          <a:prstGeom prst="rect">
            <a:avLst/>
          </a:prstGeom>
        </p:spPr>
      </p:pic>
    </p:spTree>
    <p:extLst>
      <p:ext uri="{BB962C8B-B14F-4D97-AF65-F5344CB8AC3E}">
        <p14:creationId xmlns:p14="http://schemas.microsoft.com/office/powerpoint/2010/main" val="4268743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56C6-8230-4A69-9988-8BFC9476CEA6}"/>
              </a:ext>
            </a:extLst>
          </p:cNvPr>
          <p:cNvSpPr>
            <a:spLocks noGrp="1"/>
          </p:cNvSpPr>
          <p:nvPr>
            <p:ph type="title"/>
          </p:nvPr>
        </p:nvSpPr>
        <p:spPr/>
        <p:txBody>
          <a:bodyPr/>
          <a:lstStyle/>
          <a:p>
            <a:r>
              <a:rPr lang="en-US" dirty="0"/>
              <a:t>Conclusions</a:t>
            </a:r>
          </a:p>
        </p:txBody>
      </p:sp>
      <p:pic>
        <p:nvPicPr>
          <p:cNvPr id="4" name="Content Placeholder 3">
            <a:extLst>
              <a:ext uri="{FF2B5EF4-FFF2-40B4-BE49-F238E27FC236}">
                <a16:creationId xmlns:a16="http://schemas.microsoft.com/office/drawing/2014/main" id="{895EED9D-AC62-4FF8-BFB7-084A2261CE2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12515" y="2346325"/>
            <a:ext cx="6612285" cy="3710194"/>
          </a:xfrm>
          <a:prstGeom prst="rect">
            <a:avLst/>
          </a:prstGeom>
        </p:spPr>
      </p:pic>
    </p:spTree>
    <p:extLst>
      <p:ext uri="{BB962C8B-B14F-4D97-AF65-F5344CB8AC3E}">
        <p14:creationId xmlns:p14="http://schemas.microsoft.com/office/powerpoint/2010/main" val="360425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E73F-921A-4A43-8128-5017EFE43F8E}"/>
              </a:ext>
            </a:extLst>
          </p:cNvPr>
          <p:cNvSpPr>
            <a:spLocks noGrp="1"/>
          </p:cNvSpPr>
          <p:nvPr>
            <p:ph type="title"/>
          </p:nvPr>
        </p:nvSpPr>
        <p:spPr/>
        <p:txBody>
          <a:bodyPr/>
          <a:lstStyle/>
          <a:p>
            <a:r>
              <a:rPr lang="en-US" dirty="0">
                <a:solidFill>
                  <a:schemeClr val="tx1"/>
                </a:solidFill>
                <a:latin typeface="Garamond" panose="02020404030301010803" pitchFamily="18" charset="0"/>
                <a:ea typeface="Franklin Gothic Heavy" charset="0"/>
                <a:cs typeface="Franklin Gothic Heavy" charset="0"/>
              </a:rPr>
              <a:t>Training Activities for the Top 10</a:t>
            </a:r>
            <a:endParaRPr lang="en-US" dirty="0"/>
          </a:p>
        </p:txBody>
      </p:sp>
      <p:graphicFrame>
        <p:nvGraphicFramePr>
          <p:cNvPr id="4" name="Content Placeholder 3">
            <a:extLst>
              <a:ext uri="{FF2B5EF4-FFF2-40B4-BE49-F238E27FC236}">
                <a16:creationId xmlns:a16="http://schemas.microsoft.com/office/drawing/2014/main" id="{C455EDE0-81DE-47EC-966B-53E2E0BC085F}"/>
              </a:ext>
            </a:extLst>
          </p:cNvPr>
          <p:cNvGraphicFramePr>
            <a:graphicFrameLocks noGrp="1"/>
          </p:cNvGraphicFramePr>
          <p:nvPr>
            <p:ph idx="1"/>
            <p:extLst>
              <p:ext uri="{D42A27DB-BD31-4B8C-83A1-F6EECF244321}">
                <p14:modId xmlns:p14="http://schemas.microsoft.com/office/powerpoint/2010/main" val="1320457274"/>
              </p:ext>
            </p:extLst>
          </p:nvPr>
        </p:nvGraphicFramePr>
        <p:xfrm>
          <a:off x="1277938" y="2362200"/>
          <a:ext cx="6799262" cy="3708400"/>
        </p:xfrm>
        <a:graphic>
          <a:graphicData uri="http://schemas.openxmlformats.org/drawingml/2006/table">
            <a:tbl>
              <a:tblPr firstRow="1" bandRow="1">
                <a:tableStyleId>{BC89EF96-8CEA-46FF-86C4-4CE0E7609802}</a:tableStyleId>
              </a:tblPr>
              <a:tblGrid>
                <a:gridCol w="3399631">
                  <a:extLst>
                    <a:ext uri="{9D8B030D-6E8A-4147-A177-3AD203B41FA5}">
                      <a16:colId xmlns:a16="http://schemas.microsoft.com/office/drawing/2014/main" val="3202586187"/>
                    </a:ext>
                  </a:extLst>
                </a:gridCol>
                <a:gridCol w="3399631">
                  <a:extLst>
                    <a:ext uri="{9D8B030D-6E8A-4147-A177-3AD203B41FA5}">
                      <a16:colId xmlns:a16="http://schemas.microsoft.com/office/drawing/2014/main" val="2443064296"/>
                    </a:ext>
                  </a:extLst>
                </a:gridCol>
              </a:tblGrid>
              <a:tr h="370840">
                <a:tc>
                  <a:txBody>
                    <a:bodyPr/>
                    <a:lstStyle/>
                    <a:p>
                      <a:r>
                        <a:rPr lang="en-US" b="0" dirty="0"/>
                        <a:t>IIPP</a:t>
                      </a:r>
                    </a:p>
                  </a:txBody>
                  <a:tcPr/>
                </a:tc>
                <a:tc>
                  <a:txBody>
                    <a:bodyPr/>
                    <a:lstStyle/>
                    <a:p>
                      <a:r>
                        <a:rPr lang="en-US" b="0" dirty="0"/>
                        <a:t>8 Elements of IIPP</a:t>
                      </a:r>
                    </a:p>
                  </a:txBody>
                  <a:tcPr/>
                </a:tc>
                <a:extLst>
                  <a:ext uri="{0D108BD9-81ED-4DB2-BD59-A6C34878D82A}">
                    <a16:rowId xmlns:a16="http://schemas.microsoft.com/office/drawing/2014/main" val="4291705056"/>
                  </a:ext>
                </a:extLst>
              </a:tr>
              <a:tr h="370840">
                <a:tc>
                  <a:txBody>
                    <a:bodyPr/>
                    <a:lstStyle/>
                    <a:p>
                      <a:r>
                        <a:rPr lang="en-US" dirty="0"/>
                        <a:t>Heat Illness Prevention</a:t>
                      </a:r>
                    </a:p>
                  </a:txBody>
                  <a:tcPr/>
                </a:tc>
                <a:tc>
                  <a:txBody>
                    <a:bodyPr/>
                    <a:lstStyle/>
                    <a:p>
                      <a:r>
                        <a:rPr lang="en-US" dirty="0"/>
                        <a:t>Symptoms Game</a:t>
                      </a:r>
                    </a:p>
                  </a:txBody>
                  <a:tcPr/>
                </a:tc>
                <a:extLst>
                  <a:ext uri="{0D108BD9-81ED-4DB2-BD59-A6C34878D82A}">
                    <a16:rowId xmlns:a16="http://schemas.microsoft.com/office/drawing/2014/main" val="3332246811"/>
                  </a:ext>
                </a:extLst>
              </a:tr>
              <a:tr h="370840">
                <a:tc>
                  <a:txBody>
                    <a:bodyPr/>
                    <a:lstStyle/>
                    <a:p>
                      <a:r>
                        <a:rPr lang="en-US"/>
                        <a:t>Construction-IIPP</a:t>
                      </a:r>
                      <a:endParaRPr lang="en-US" dirty="0"/>
                    </a:p>
                  </a:txBody>
                  <a:tcPr/>
                </a:tc>
                <a:tc>
                  <a:txBody>
                    <a:bodyPr/>
                    <a:lstStyle/>
                    <a:p>
                      <a:r>
                        <a:rPr lang="en-US" dirty="0"/>
                        <a:t>Discussion</a:t>
                      </a:r>
                    </a:p>
                  </a:txBody>
                  <a:tcPr/>
                </a:tc>
                <a:extLst>
                  <a:ext uri="{0D108BD9-81ED-4DB2-BD59-A6C34878D82A}">
                    <a16:rowId xmlns:a16="http://schemas.microsoft.com/office/drawing/2014/main" val="1841921665"/>
                  </a:ext>
                </a:extLst>
              </a:tr>
              <a:tr h="370840">
                <a:tc>
                  <a:txBody>
                    <a:bodyPr/>
                    <a:lstStyle/>
                    <a:p>
                      <a:r>
                        <a:rPr lang="en-US" dirty="0"/>
                        <a:t>LOTO</a:t>
                      </a:r>
                    </a:p>
                  </a:txBody>
                  <a:tcPr/>
                </a:tc>
                <a:tc>
                  <a:txBody>
                    <a:bodyPr/>
                    <a:lstStyle/>
                    <a:p>
                      <a:r>
                        <a:rPr lang="en-US" dirty="0"/>
                        <a:t>Post-It Notes</a:t>
                      </a:r>
                    </a:p>
                  </a:txBody>
                  <a:tcPr/>
                </a:tc>
                <a:extLst>
                  <a:ext uri="{0D108BD9-81ED-4DB2-BD59-A6C34878D82A}">
                    <a16:rowId xmlns:a16="http://schemas.microsoft.com/office/drawing/2014/main" val="628909258"/>
                  </a:ext>
                </a:extLst>
              </a:tr>
              <a:tr h="370840">
                <a:tc>
                  <a:txBody>
                    <a:bodyPr/>
                    <a:lstStyle/>
                    <a:p>
                      <a:r>
                        <a:rPr lang="en-US" dirty="0"/>
                        <a:t>Reporting Serious Injuries</a:t>
                      </a:r>
                    </a:p>
                  </a:txBody>
                  <a:tcPr/>
                </a:tc>
                <a:tc>
                  <a:txBody>
                    <a:bodyPr/>
                    <a:lstStyle/>
                    <a:p>
                      <a:r>
                        <a:rPr lang="en-US" dirty="0"/>
                        <a:t>Brainstorming</a:t>
                      </a:r>
                    </a:p>
                  </a:txBody>
                  <a:tcPr/>
                </a:tc>
                <a:extLst>
                  <a:ext uri="{0D108BD9-81ED-4DB2-BD59-A6C34878D82A}">
                    <a16:rowId xmlns:a16="http://schemas.microsoft.com/office/drawing/2014/main" val="3166767741"/>
                  </a:ext>
                </a:extLst>
              </a:tr>
              <a:tr h="370840">
                <a:tc>
                  <a:txBody>
                    <a:bodyPr/>
                    <a:lstStyle/>
                    <a:p>
                      <a:r>
                        <a:rPr lang="en-US" dirty="0"/>
                        <a:t>Hazard Communication</a:t>
                      </a:r>
                    </a:p>
                  </a:txBody>
                  <a:tcPr/>
                </a:tc>
                <a:tc>
                  <a:txBody>
                    <a:bodyPr/>
                    <a:lstStyle/>
                    <a:p>
                      <a:r>
                        <a:rPr lang="en-US" dirty="0"/>
                        <a:t>Pictogram</a:t>
                      </a:r>
                    </a:p>
                  </a:txBody>
                  <a:tcPr/>
                </a:tc>
                <a:extLst>
                  <a:ext uri="{0D108BD9-81ED-4DB2-BD59-A6C34878D82A}">
                    <a16:rowId xmlns:a16="http://schemas.microsoft.com/office/drawing/2014/main" val="1174550696"/>
                  </a:ext>
                </a:extLst>
              </a:tr>
              <a:tr h="370840">
                <a:tc>
                  <a:txBody>
                    <a:bodyPr/>
                    <a:lstStyle/>
                    <a:p>
                      <a:r>
                        <a:rPr lang="en-US" dirty="0"/>
                        <a:t>Respiratory Protection</a:t>
                      </a:r>
                    </a:p>
                  </a:txBody>
                  <a:tcPr/>
                </a:tc>
                <a:tc>
                  <a:txBody>
                    <a:bodyPr/>
                    <a:lstStyle/>
                    <a:p>
                      <a:r>
                        <a:rPr lang="en-US" dirty="0"/>
                        <a:t>Respiratory BINGO</a:t>
                      </a:r>
                    </a:p>
                  </a:txBody>
                  <a:tcPr/>
                </a:tc>
                <a:extLst>
                  <a:ext uri="{0D108BD9-81ED-4DB2-BD59-A6C34878D82A}">
                    <a16:rowId xmlns:a16="http://schemas.microsoft.com/office/drawing/2014/main" val="1816386854"/>
                  </a:ext>
                </a:extLst>
              </a:tr>
              <a:tr h="370840">
                <a:tc>
                  <a:txBody>
                    <a:bodyPr/>
                    <a:lstStyle/>
                    <a:p>
                      <a:r>
                        <a:rPr lang="en-US" dirty="0"/>
                        <a:t>Portable Fire Extinguishers</a:t>
                      </a:r>
                    </a:p>
                  </a:txBody>
                  <a:tcPr/>
                </a:tc>
                <a:tc>
                  <a:txBody>
                    <a:bodyPr/>
                    <a:lstStyle/>
                    <a:p>
                      <a:r>
                        <a:rPr lang="en-US" dirty="0"/>
                        <a:t>Fire Extinguisher Game</a:t>
                      </a:r>
                    </a:p>
                  </a:txBody>
                  <a:tcPr/>
                </a:tc>
                <a:extLst>
                  <a:ext uri="{0D108BD9-81ED-4DB2-BD59-A6C34878D82A}">
                    <a16:rowId xmlns:a16="http://schemas.microsoft.com/office/drawing/2014/main" val="2761749646"/>
                  </a:ext>
                </a:extLst>
              </a:tr>
              <a:tr h="370840">
                <a:tc>
                  <a:txBody>
                    <a:bodyPr/>
                    <a:lstStyle/>
                    <a:p>
                      <a:r>
                        <a:rPr lang="en-US" dirty="0"/>
                        <a:t>Construction EMS</a:t>
                      </a:r>
                    </a:p>
                  </a:txBody>
                  <a:tcPr/>
                </a:tc>
                <a:tc>
                  <a:txBody>
                    <a:bodyPr/>
                    <a:lstStyle/>
                    <a:p>
                      <a:r>
                        <a:rPr lang="en-US" dirty="0"/>
                        <a:t>A-Z Race</a:t>
                      </a:r>
                    </a:p>
                  </a:txBody>
                  <a:tcPr/>
                </a:tc>
                <a:extLst>
                  <a:ext uri="{0D108BD9-81ED-4DB2-BD59-A6C34878D82A}">
                    <a16:rowId xmlns:a16="http://schemas.microsoft.com/office/drawing/2014/main" val="1846286221"/>
                  </a:ext>
                </a:extLst>
              </a:tr>
              <a:tr h="370840">
                <a:tc>
                  <a:txBody>
                    <a:bodyPr/>
                    <a:lstStyle/>
                    <a:p>
                      <a:r>
                        <a:rPr lang="en-US" dirty="0"/>
                        <a:t>Emergency Eyewash/Shower</a:t>
                      </a:r>
                    </a:p>
                  </a:txBody>
                  <a:tcPr/>
                </a:tc>
                <a:tc>
                  <a:txBody>
                    <a:bodyPr/>
                    <a:lstStyle/>
                    <a:p>
                      <a:r>
                        <a:rPr lang="en-US" dirty="0"/>
                        <a:t>Picture of Unit</a:t>
                      </a:r>
                    </a:p>
                  </a:txBody>
                  <a:tcPr/>
                </a:tc>
                <a:extLst>
                  <a:ext uri="{0D108BD9-81ED-4DB2-BD59-A6C34878D82A}">
                    <a16:rowId xmlns:a16="http://schemas.microsoft.com/office/drawing/2014/main" val="1095708400"/>
                  </a:ext>
                </a:extLst>
              </a:tr>
            </a:tbl>
          </a:graphicData>
        </a:graphic>
      </p:graphicFrame>
    </p:spTree>
    <p:extLst>
      <p:ext uri="{BB962C8B-B14F-4D97-AF65-F5344CB8AC3E}">
        <p14:creationId xmlns:p14="http://schemas.microsoft.com/office/powerpoint/2010/main" val="2001718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393700" y="1225042"/>
            <a:ext cx="7950200" cy="12701"/>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4114" y="5304328"/>
            <a:ext cx="3517857" cy="900571"/>
          </a:xfrm>
          <a:prstGeom prst="rect">
            <a:avLst/>
          </a:prstGeom>
        </p:spPr>
      </p:pic>
      <p:sp>
        <p:nvSpPr>
          <p:cNvPr id="10" name="Title 1"/>
          <p:cNvSpPr txBox="1">
            <a:spLocks/>
          </p:cNvSpPr>
          <p:nvPr/>
        </p:nvSpPr>
        <p:spPr>
          <a:xfrm>
            <a:off x="661789" y="1444228"/>
            <a:ext cx="7950200" cy="994172"/>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dirty="0"/>
              <a:t>To obtain more information regarding free safety activities</a:t>
            </a:r>
          </a:p>
        </p:txBody>
      </p:sp>
      <p:sp>
        <p:nvSpPr>
          <p:cNvPr id="11" name="TextBox 10"/>
          <p:cNvSpPr txBox="1"/>
          <p:nvPr/>
        </p:nvSpPr>
        <p:spPr>
          <a:xfrm>
            <a:off x="5259189" y="2863772"/>
            <a:ext cx="3352800" cy="507831"/>
          </a:xfrm>
          <a:prstGeom prst="rect">
            <a:avLst/>
          </a:prstGeom>
          <a:noFill/>
        </p:spPr>
        <p:txBody>
          <a:bodyPr wrap="square" rtlCol="0">
            <a:spAutoFit/>
          </a:bodyPr>
          <a:lstStyle/>
          <a:p>
            <a:r>
              <a:rPr lang="en-US" sz="2700" dirty="0" err="1">
                <a:solidFill>
                  <a:schemeClr val="accent5"/>
                </a:solidFill>
              </a:rPr>
              <a:t>FreeSafetyGames.com</a:t>
            </a:r>
            <a:endParaRPr lang="en-US" sz="2700" dirty="0">
              <a:solidFill>
                <a:schemeClr val="accent5"/>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789" y="2817935"/>
            <a:ext cx="786011" cy="786011"/>
          </a:xfrm>
          <a:prstGeom prst="rect">
            <a:avLst/>
          </a:prstGeom>
        </p:spPr>
      </p:pic>
      <p:sp>
        <p:nvSpPr>
          <p:cNvPr id="13" name="TextBox 12"/>
          <p:cNvSpPr txBox="1"/>
          <p:nvPr/>
        </p:nvSpPr>
        <p:spPr>
          <a:xfrm>
            <a:off x="1436060" y="2716779"/>
            <a:ext cx="3352800" cy="923330"/>
          </a:xfrm>
          <a:prstGeom prst="rect">
            <a:avLst/>
          </a:prstGeom>
          <a:noFill/>
        </p:spPr>
        <p:txBody>
          <a:bodyPr wrap="square" rtlCol="0">
            <a:spAutoFit/>
          </a:bodyPr>
          <a:lstStyle/>
          <a:p>
            <a:r>
              <a:rPr lang="en-US" sz="2700" dirty="0" err="1">
                <a:solidFill>
                  <a:schemeClr val="accent5"/>
                </a:solidFill>
              </a:rPr>
              <a:t>Facebook.com</a:t>
            </a:r>
            <a:r>
              <a:rPr lang="en-US" sz="2700" dirty="0">
                <a:solidFill>
                  <a:schemeClr val="accent5"/>
                </a:solidFill>
              </a:rPr>
              <a:t>/</a:t>
            </a:r>
          </a:p>
          <a:p>
            <a:r>
              <a:rPr lang="en-US" sz="2700" dirty="0" err="1">
                <a:solidFill>
                  <a:schemeClr val="accent5"/>
                </a:solidFill>
              </a:rPr>
              <a:t>SafetyFUNdamentals</a:t>
            </a:r>
            <a:endParaRPr lang="en-US" sz="2700" dirty="0">
              <a:solidFill>
                <a:schemeClr val="accent5"/>
              </a:solidFill>
            </a:endParaRP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3852" y="5718102"/>
            <a:ext cx="290148" cy="151603"/>
          </a:xfrm>
          <a:prstGeom prst="rect">
            <a:avLst/>
          </a:prstGeom>
        </p:spPr>
      </p:pic>
      <p:sp>
        <p:nvSpPr>
          <p:cNvPr id="17" name="Rectangle 16"/>
          <p:cNvSpPr/>
          <p:nvPr/>
        </p:nvSpPr>
        <p:spPr>
          <a:xfrm>
            <a:off x="1489216" y="5655403"/>
            <a:ext cx="1101584" cy="300082"/>
          </a:xfrm>
          <a:prstGeom prst="rect">
            <a:avLst/>
          </a:prstGeom>
        </p:spPr>
        <p:txBody>
          <a:bodyPr wrap="none">
            <a:spAutoFit/>
          </a:bodyPr>
          <a:lstStyle/>
          <a:p>
            <a:r>
              <a:rPr lang="en-US" sz="1350" dirty="0"/>
              <a:t>@</a:t>
            </a:r>
            <a:r>
              <a:rPr lang="en-US" sz="1350" dirty="0" err="1"/>
              <a:t>SafetyFUN</a:t>
            </a:r>
            <a:endParaRPr lang="en-US" sz="1350" dirty="0"/>
          </a:p>
        </p:txBody>
      </p:sp>
      <p:sp>
        <p:nvSpPr>
          <p:cNvPr id="15" name="TextBox 14"/>
          <p:cNvSpPr txBox="1"/>
          <p:nvPr/>
        </p:nvSpPr>
        <p:spPr>
          <a:xfrm>
            <a:off x="2584569" y="3796560"/>
            <a:ext cx="5349240" cy="923330"/>
          </a:xfrm>
          <a:prstGeom prst="rect">
            <a:avLst/>
          </a:prstGeom>
          <a:noFill/>
        </p:spPr>
        <p:txBody>
          <a:bodyPr wrap="square" rtlCol="0">
            <a:spAutoFit/>
          </a:bodyPr>
          <a:lstStyle/>
          <a:p>
            <a:r>
              <a:rPr lang="en-US" sz="2700" dirty="0" err="1">
                <a:solidFill>
                  <a:schemeClr val="accent5"/>
                </a:solidFill>
              </a:rPr>
              <a:t>I</a:t>
            </a:r>
            <a:r>
              <a:rPr lang="en-US" sz="2700">
                <a:solidFill>
                  <a:schemeClr val="accent5"/>
                </a:solidFill>
              </a:rPr>
              <a:t>sabel.bravo@wonderful.com</a:t>
            </a:r>
            <a:r>
              <a:rPr lang="en-US" sz="2700" dirty="0">
                <a:solidFill>
                  <a:schemeClr val="accent5"/>
                </a:solidFill>
              </a:rPr>
              <a:t> </a:t>
            </a:r>
            <a:r>
              <a:rPr lang="en-US" sz="2700" dirty="0" err="1">
                <a:solidFill>
                  <a:schemeClr val="accent5"/>
                </a:solidFill>
              </a:rPr>
              <a:t>Linda@SafetyFUNdamentals.com</a:t>
            </a:r>
            <a:endParaRPr lang="en-US" sz="2700" dirty="0">
              <a:solidFill>
                <a:schemeClr val="accent5"/>
              </a:solidFill>
            </a:endParaRPr>
          </a:p>
        </p:txBody>
      </p:sp>
    </p:spTree>
    <p:extLst>
      <p:ext uri="{BB962C8B-B14F-4D97-AF65-F5344CB8AC3E}">
        <p14:creationId xmlns:p14="http://schemas.microsoft.com/office/powerpoint/2010/main" val="2141980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56C6-8230-4A69-9988-8BFC9476CEA6}"/>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317F64C7-7D64-4325-BDD2-603C38468CFE}"/>
              </a:ext>
            </a:extLst>
          </p:cNvPr>
          <p:cNvPicPr>
            <a:picLocks noGrp="1" noChangeAspect="1"/>
          </p:cNvPicPr>
          <p:nvPr>
            <p:ph idx="1"/>
          </p:nvPr>
        </p:nvPicPr>
        <p:blipFill>
          <a:blip r:embed="rId2"/>
          <a:stretch>
            <a:fillRect/>
          </a:stretch>
        </p:blipFill>
        <p:spPr>
          <a:xfrm>
            <a:off x="1524000" y="2590800"/>
            <a:ext cx="6061453" cy="3351863"/>
          </a:xfrm>
          <a:prstGeom prst="rect">
            <a:avLst/>
          </a:prstGeom>
        </p:spPr>
      </p:pic>
    </p:spTree>
    <p:extLst>
      <p:ext uri="{BB962C8B-B14F-4D97-AF65-F5344CB8AC3E}">
        <p14:creationId xmlns:p14="http://schemas.microsoft.com/office/powerpoint/2010/main" val="349316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4400" y="993448"/>
            <a:ext cx="7315200" cy="4871103"/>
          </a:xfrm>
        </p:spPr>
      </p:pic>
    </p:spTree>
    <p:extLst>
      <p:ext uri="{BB962C8B-B14F-4D97-AF65-F5344CB8AC3E}">
        <p14:creationId xmlns:p14="http://schemas.microsoft.com/office/powerpoint/2010/main" val="170500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762000"/>
            <a:ext cx="7422013" cy="5270121"/>
          </a:xfrm>
        </p:spPr>
      </p:pic>
    </p:spTree>
    <p:extLst>
      <p:ext uri="{BB962C8B-B14F-4D97-AF65-F5344CB8AC3E}">
        <p14:creationId xmlns:p14="http://schemas.microsoft.com/office/powerpoint/2010/main" val="94571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052" y="2532588"/>
            <a:ext cx="4878948" cy="3507242"/>
          </a:xfrm>
          <a:prstGeom prst="rect">
            <a:avLst/>
          </a:prstGeom>
        </p:spPr>
      </p:pic>
      <p:sp>
        <p:nvSpPr>
          <p:cNvPr id="2" name="Title 1"/>
          <p:cNvSpPr>
            <a:spLocks noGrp="1"/>
          </p:cNvSpPr>
          <p:nvPr>
            <p:ph type="title"/>
          </p:nvPr>
        </p:nvSpPr>
        <p:spPr>
          <a:xfrm>
            <a:off x="76201" y="834628"/>
            <a:ext cx="9067800" cy="1070372"/>
          </a:xfrm>
        </p:spPr>
        <p:txBody>
          <a:bodyPr>
            <a:normAutofit/>
          </a:bodyPr>
          <a:lstStyle/>
          <a:p>
            <a:r>
              <a:rPr lang="en-US" dirty="0"/>
              <a:t>Accelerated Learning Apply to Safety</a:t>
            </a:r>
          </a:p>
        </p:txBody>
      </p:sp>
      <p:sp>
        <p:nvSpPr>
          <p:cNvPr id="4" name="Content Placeholder 3"/>
          <p:cNvSpPr>
            <a:spLocks noGrp="1"/>
          </p:cNvSpPr>
          <p:nvPr>
            <p:ph sz="half" idx="2"/>
          </p:nvPr>
        </p:nvSpPr>
        <p:spPr>
          <a:xfrm>
            <a:off x="5715000" y="3124200"/>
            <a:ext cx="2664871" cy="1724081"/>
          </a:xfrm>
        </p:spPr>
        <p:txBody>
          <a:bodyPr>
            <a:normAutofit fontScale="85000" lnSpcReduction="10000"/>
          </a:bodyPr>
          <a:lstStyle/>
          <a:p>
            <a:r>
              <a:rPr lang="en-US" dirty="0"/>
              <a:t>Activity based</a:t>
            </a:r>
          </a:p>
          <a:p>
            <a:r>
              <a:rPr lang="en-US" dirty="0"/>
              <a:t>Learning from peers</a:t>
            </a:r>
          </a:p>
          <a:p>
            <a:r>
              <a:rPr lang="en-US" dirty="0"/>
              <a:t>Self-directed</a:t>
            </a:r>
          </a:p>
          <a:p>
            <a:r>
              <a:rPr lang="en-US" dirty="0"/>
              <a:t>Fun</a:t>
            </a:r>
          </a:p>
        </p:txBody>
      </p:sp>
    </p:spTree>
    <p:extLst>
      <p:ext uri="{BB962C8B-B14F-4D97-AF65-F5344CB8AC3E}">
        <p14:creationId xmlns:p14="http://schemas.microsoft.com/office/powerpoint/2010/main" val="21781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7.jpg" descr="sopranos.jpg"/>
          <p:cNvPicPr/>
          <p:nvPr/>
        </p:nvPicPr>
        <p:blipFill>
          <a:blip r:embed="rId3">
            <a:extLst/>
          </a:blip>
          <a:stretch>
            <a:fillRect/>
          </a:stretch>
        </p:blipFill>
        <p:spPr>
          <a:xfrm>
            <a:off x="960120" y="1008126"/>
            <a:ext cx="7022592" cy="4841748"/>
          </a:xfrm>
          <a:prstGeom prst="rect">
            <a:avLst/>
          </a:prstGeom>
          <a:ln w="12700">
            <a:miter lim="400000"/>
          </a:ln>
        </p:spPr>
      </p:pic>
    </p:spTree>
    <p:extLst>
      <p:ext uri="{BB962C8B-B14F-4D97-AF65-F5344CB8AC3E}">
        <p14:creationId xmlns:p14="http://schemas.microsoft.com/office/powerpoint/2010/main" val="17640751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1017</TotalTime>
  <Words>3571</Words>
  <Application>Microsoft Office PowerPoint</Application>
  <PresentationFormat>On-screen Show (4:3)</PresentationFormat>
  <Paragraphs>294</Paragraphs>
  <Slides>51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Arial</vt:lpstr>
      <vt:lpstr>Avenir Roman</vt:lpstr>
      <vt:lpstr>Calibri</vt:lpstr>
      <vt:lpstr>Franklin Gothic Heavy</vt:lpstr>
      <vt:lpstr>Garamond</vt:lpstr>
      <vt:lpstr>Gill Sans Light</vt:lpstr>
      <vt:lpstr>Organic</vt:lpstr>
      <vt:lpstr>Training Activities for Cal/OSHA Top 10 Violations</vt:lpstr>
      <vt:lpstr>Volunteers Needed</vt:lpstr>
      <vt:lpstr>The Top 10 Citations are…......</vt:lpstr>
      <vt:lpstr>Cal/OSHA Top 10 Violations for 2017</vt:lpstr>
      <vt:lpstr>Training Activities for the Top 10</vt:lpstr>
      <vt:lpstr>PowerPoint Presentation</vt:lpstr>
      <vt:lpstr>PowerPoint Presentation</vt:lpstr>
      <vt:lpstr>Accelerated Learning Apply to Safety</vt:lpstr>
      <vt:lpstr>PowerPoint Presentation</vt:lpstr>
      <vt:lpstr>IIPP (3203)</vt:lpstr>
      <vt:lpstr>IIPP Elements Sheet</vt:lpstr>
      <vt:lpstr>Answers</vt:lpstr>
      <vt:lpstr>Heat Illness Prevention (3395)</vt:lpstr>
      <vt:lpstr>Symptoms Game</vt:lpstr>
      <vt:lpstr>Answers</vt:lpstr>
      <vt:lpstr>PowerPoint Presentation</vt:lpstr>
      <vt:lpstr>Construction Injury and Illness Prevention Program (1509)</vt:lpstr>
      <vt:lpstr>Construction IIPP Elements</vt:lpstr>
      <vt:lpstr>Lockout/Tagout (3314)</vt:lpstr>
      <vt:lpstr>PowerPoint Presentation</vt:lpstr>
      <vt:lpstr>Team Work</vt:lpstr>
      <vt:lpstr>What do you have?</vt:lpstr>
      <vt:lpstr>PowerPoint Presentation</vt:lpstr>
      <vt:lpstr>PowerPoint Presentation</vt:lpstr>
      <vt:lpstr>PowerPoint Presentation</vt:lpstr>
      <vt:lpstr>Reporting Work-Connected Fatalities and Serious Injury (342)</vt:lpstr>
      <vt:lpstr>Brainstorm Game</vt:lpstr>
      <vt:lpstr>Hazard Communication (5194)</vt:lpstr>
      <vt:lpstr>Pictogram Game</vt:lpstr>
      <vt:lpstr>PowerPoint Presentation</vt:lpstr>
      <vt:lpstr>PowerPoint Presentation</vt:lpstr>
      <vt:lpstr>PowerPoint Presentation</vt:lpstr>
      <vt:lpstr>Respiratory Protection (5144)</vt:lpstr>
      <vt:lpstr>Respiratory BINGO</vt:lpstr>
      <vt:lpstr>PowerPoint Presentation</vt:lpstr>
      <vt:lpstr>PowerPoint Presentation</vt:lpstr>
      <vt:lpstr>PowerPoint Presentation</vt:lpstr>
      <vt:lpstr>What can we do?</vt:lpstr>
      <vt:lpstr>PowerPoint Presentation</vt:lpstr>
      <vt:lpstr>PowerPoint Presentation</vt:lpstr>
      <vt:lpstr>PowerPoint Presentation</vt:lpstr>
      <vt:lpstr>Portable Fire Extinguishers (6151)</vt:lpstr>
      <vt:lpstr>Fire Extinguisher Game</vt:lpstr>
      <vt:lpstr>Construction: Emergency Medical Services (1512)</vt:lpstr>
      <vt:lpstr>A-Z Race</vt:lpstr>
      <vt:lpstr>PowerPoint Presentation</vt:lpstr>
      <vt:lpstr>Emergency Eyewash/Shower (5162)</vt:lpstr>
      <vt:lpstr>PowerPoint Presentation</vt:lpstr>
      <vt:lpstr>Conclusions</vt:lpstr>
      <vt:lpstr>PowerPoint Presentation</vt:lpstr>
      <vt:lpstr>Questions</vt:lpstr>
    </vt:vector>
  </TitlesOfParts>
  <Company>Paramount Citrus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activities for cal/OSHA Top 10 violations</dc:title>
  <dc:creator>Bravo, Isabel</dc:creator>
  <cp:lastModifiedBy>Denise Montecino</cp:lastModifiedBy>
  <cp:revision>62</cp:revision>
  <dcterms:created xsi:type="dcterms:W3CDTF">2016-07-02T07:26:53Z</dcterms:created>
  <dcterms:modified xsi:type="dcterms:W3CDTF">2018-10-10T01:50:48Z</dcterms:modified>
</cp:coreProperties>
</file>